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5"/>
  </p:sldMasterIdLst>
  <p:notesMasterIdLst>
    <p:notesMasterId r:id="rId23"/>
  </p:notesMasterIdLst>
  <p:sldIdLst>
    <p:sldId id="256" r:id="rId6"/>
    <p:sldId id="303" r:id="rId7"/>
    <p:sldId id="304" r:id="rId8"/>
    <p:sldId id="307" r:id="rId9"/>
    <p:sldId id="310" r:id="rId10"/>
    <p:sldId id="311" r:id="rId11"/>
    <p:sldId id="321" r:id="rId12"/>
    <p:sldId id="312" r:id="rId13"/>
    <p:sldId id="313" r:id="rId14"/>
    <p:sldId id="315" r:id="rId15"/>
    <p:sldId id="314" r:id="rId16"/>
    <p:sldId id="316" r:id="rId17"/>
    <p:sldId id="320" r:id="rId18"/>
    <p:sldId id="319" r:id="rId19"/>
    <p:sldId id="318" r:id="rId20"/>
    <p:sldId id="317" r:id="rId21"/>
    <p:sldId id="305"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9CE1569-2EE5-4C4D-B017-2CBD7E3884B7}">
          <p14:sldIdLst>
            <p14:sldId id="256"/>
            <p14:sldId id="303"/>
            <p14:sldId id="304"/>
            <p14:sldId id="307"/>
            <p14:sldId id="310"/>
            <p14:sldId id="311"/>
            <p14:sldId id="321"/>
            <p14:sldId id="312"/>
            <p14:sldId id="313"/>
            <p14:sldId id="315"/>
            <p14:sldId id="314"/>
            <p14:sldId id="316"/>
            <p14:sldId id="320"/>
            <p14:sldId id="319"/>
            <p14:sldId id="318"/>
            <p14:sldId id="317"/>
            <p14:sldId id="30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zvi, Siama" initials="RS" lastIdx="1" clrIdx="0">
    <p:extLst>
      <p:ext uri="{19B8F6BF-5375-455C-9EA6-DF929625EA0E}">
        <p15:presenceInfo xmlns:p15="http://schemas.microsoft.com/office/powerpoint/2012/main" userId="S::RIZVI@MITRE.ORG::a30a8b9a-5391-4b15-b2e0-f92c41bca00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553" autoAdjust="0"/>
    <p:restoredTop sz="94660"/>
  </p:normalViewPr>
  <p:slideViewPr>
    <p:cSldViewPr snapToGrid="0">
      <p:cViewPr varScale="1">
        <p:scale>
          <a:sx n="67" d="100"/>
          <a:sy n="67" d="100"/>
        </p:scale>
        <p:origin x="738" y="42"/>
      </p:cViewPr>
      <p:guideLst/>
    </p:cSldViewPr>
  </p:slideViewPr>
  <p:notesTextViewPr>
    <p:cViewPr>
      <p:scale>
        <a:sx n="1" d="1"/>
        <a:sy n="1" d="1"/>
      </p:scale>
      <p:origin x="0" y="0"/>
    </p:cViewPr>
  </p:notesTextViewPr>
  <p:sorterViewPr>
    <p:cViewPr>
      <p:scale>
        <a:sx n="100" d="100"/>
        <a:sy n="100" d="100"/>
      </p:scale>
      <p:origin x="0" y="-90"/>
    </p:cViewPr>
  </p:sorterViewPr>
  <p:notesViewPr>
    <p:cSldViewPr snapToGrid="0">
      <p:cViewPr varScale="1">
        <p:scale>
          <a:sx n="68" d="100"/>
          <a:sy n="68" d="100"/>
        </p:scale>
        <p:origin x="1842"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80388-F1EB-49F1-8885-6CD1094DDC8D}" type="datetimeFigureOut">
              <a:rPr lang="en-US" smtClean="0"/>
              <a:t>1/29/2020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BB080-279B-4550-9DC2-C1F712477AFB}" type="slidenum">
              <a:rPr lang="en-US" smtClean="0"/>
              <a:t>‹#›</a:t>
            </a:fld>
            <a:endParaRPr lang="en-US" dirty="0"/>
          </a:p>
        </p:txBody>
      </p:sp>
    </p:spTree>
    <p:extLst>
      <p:ext uri="{BB962C8B-B14F-4D97-AF65-F5344CB8AC3E}">
        <p14:creationId xmlns:p14="http://schemas.microsoft.com/office/powerpoint/2010/main" val="28733075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hyperlink" Target="https://twitter.com/pacioproject" TargetMode="External"/><Relationship Id="rId7" Type="http://schemas.openxmlformats.org/officeDocument/2006/relationships/hyperlink" Target="https://pacioproject.slack.com/" TargetMode="External"/><Relationship Id="rId2" Type="http://schemas.openxmlformats.org/officeDocument/2006/relationships/hyperlink" Target="http://www.mitre.org/" TargetMode="External"/><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hyperlink" Target="https://github.com/paciowg/PACIO-Project" TargetMode="External"/><Relationship Id="rId4" Type="http://schemas.openxmlformats.org/officeDocument/2006/relationships/image" Target="../media/image4.png"/><Relationship Id="rId9" Type="http://schemas.openxmlformats.org/officeDocument/2006/relationships/image" Target="../media/image1.jp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1"/>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solidFill>
                  <a:schemeClr val="tx1"/>
                </a:solidFill>
              </a:defRPr>
            </a:lvl1pPr>
          </a:lstStyle>
          <a:p>
            <a:fld id="{A5D2C7AD-B8EC-41AF-BCD4-89B09F0B166A}" type="datetimeFigureOut">
              <a:rPr lang="en-US" smtClean="0"/>
              <a:pPr/>
              <a:t>1/29/2020</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72FD9E6-397B-4FFA-A076-79D9C6357D9F}"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4E3B8DB8-9B87-4348-BCF9-95ECFD9727F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255"/>
            <a:ext cx="2597727" cy="1126769"/>
          </a:xfrm>
          <a:prstGeom prst="rect">
            <a:avLst/>
          </a:prstGeom>
        </p:spPr>
      </p:pic>
    </p:spTree>
    <p:extLst>
      <p:ext uri="{BB962C8B-B14F-4D97-AF65-F5344CB8AC3E}">
        <p14:creationId xmlns:p14="http://schemas.microsoft.com/office/powerpoint/2010/main" val="1450518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2C7AD-B8EC-41AF-BCD4-89B09F0B166A}" type="datetimeFigureOut">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2FD9E6-397B-4FFA-A076-79D9C6357D9F}" type="slidenum">
              <a:rPr lang="en-US" smtClean="0"/>
              <a:t>‹#›</a:t>
            </a:fld>
            <a:endParaRPr lang="en-US" dirty="0"/>
          </a:p>
        </p:txBody>
      </p:sp>
    </p:spTree>
    <p:extLst>
      <p:ext uri="{BB962C8B-B14F-4D97-AF65-F5344CB8AC3E}">
        <p14:creationId xmlns:p14="http://schemas.microsoft.com/office/powerpoint/2010/main" val="731348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blank" preserve="1">
  <p:cSld name="Final Slide">
    <p:spTree>
      <p:nvGrpSpPr>
        <p:cNvPr id="1" name=""/>
        <p:cNvGrpSpPr/>
        <p:nvPr/>
      </p:nvGrpSpPr>
      <p:grpSpPr>
        <a:xfrm>
          <a:off x="0" y="0"/>
          <a:ext cx="0" cy="0"/>
          <a:chOff x="0" y="0"/>
          <a:chExt cx="0" cy="0"/>
        </a:xfrm>
      </p:grpSpPr>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5D2C7AD-B8EC-41AF-BCD4-89B09F0B166A}" type="datetimeFigureOut">
              <a:rPr lang="en-US" smtClean="0"/>
              <a:t>1/29/2020</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A72FD9E6-397B-4FFA-A076-79D9C6357D9F}" type="slidenum">
              <a:rPr lang="en-US" smtClean="0"/>
              <a:t>‹#›</a:t>
            </a:fld>
            <a:endParaRPr lang="en-US" dirty="0"/>
          </a:p>
        </p:txBody>
      </p:sp>
      <p:sp>
        <p:nvSpPr>
          <p:cNvPr id="10" name="TextBox 9">
            <a:extLst>
              <a:ext uri="{FF2B5EF4-FFF2-40B4-BE49-F238E27FC236}">
                <a16:creationId xmlns:a16="http://schemas.microsoft.com/office/drawing/2014/main" id="{F7CDD758-BE3D-46B6-9180-8EE07170224E}"/>
              </a:ext>
            </a:extLst>
          </p:cNvPr>
          <p:cNvSpPr txBox="1"/>
          <p:nvPr userDrawn="1"/>
        </p:nvSpPr>
        <p:spPr>
          <a:xfrm>
            <a:off x="3153845" y="2396381"/>
            <a:ext cx="5784978" cy="2523768"/>
          </a:xfrm>
          <a:prstGeom prst="rect">
            <a:avLst/>
          </a:prstGeom>
          <a:noFill/>
        </p:spPr>
        <p:txBody>
          <a:bodyPr wrap="square" rtlCol="0">
            <a:spAutoFit/>
          </a:bodyPr>
          <a:lstStyle/>
          <a:p>
            <a:pPr algn="ctr">
              <a:spcAft>
                <a:spcPts val="600"/>
              </a:spcAft>
            </a:pPr>
            <a:r>
              <a:rPr lang="en-US" sz="1600" dirty="0">
                <a:solidFill>
                  <a:schemeClr val="tx1">
                    <a:lumMod val="50000"/>
                    <a:lumOff val="50000"/>
                  </a:schemeClr>
                </a:solidFill>
              </a:rPr>
              <a:t>The PACIO Project is a collaborative effort to advance interoperable health data exchange between post-acute care (PAC) and other providers, patients, and key stakeholders across health care and to promote health data exchange in collaboration with policy makers, standards organizations, and industry through a consensus-based approach.</a:t>
            </a:r>
          </a:p>
          <a:p>
            <a:pPr algn="ctr">
              <a:spcAft>
                <a:spcPts val="600"/>
              </a:spcAft>
            </a:pPr>
            <a:r>
              <a:rPr lang="en-US" dirty="0">
                <a:solidFill>
                  <a:schemeClr val="tx1">
                    <a:lumMod val="50000"/>
                    <a:lumOff val="50000"/>
                  </a:schemeClr>
                </a:solidFill>
              </a:rPr>
              <a:t>Learn and share more about the PACIO Project at </a:t>
            </a:r>
            <a:r>
              <a:rPr lang="en-US" u="sng" dirty="0">
                <a:solidFill>
                  <a:schemeClr val="tx1">
                    <a:lumMod val="50000"/>
                    <a:lumOff val="50000"/>
                  </a:schemeClr>
                </a:solidFill>
                <a:hlinkClick r:id="rId2"/>
              </a:rPr>
              <a:t>www.PACIOproject.org</a:t>
            </a:r>
            <a:r>
              <a:rPr lang="en-US" dirty="0">
                <a:solidFill>
                  <a:schemeClr val="tx1">
                    <a:lumMod val="50000"/>
                    <a:lumOff val="50000"/>
                  </a:schemeClr>
                </a:solidFill>
              </a:rPr>
              <a:t> </a:t>
            </a:r>
          </a:p>
          <a:p>
            <a:pPr algn="ctr">
              <a:spcAft>
                <a:spcPts val="600"/>
              </a:spcAft>
            </a:pPr>
            <a:r>
              <a:rPr lang="en-US" sz="1600" dirty="0">
                <a:solidFill>
                  <a:schemeClr val="tx1">
                    <a:lumMod val="50000"/>
                    <a:lumOff val="50000"/>
                  </a:schemeClr>
                </a:solidFill>
              </a:rPr>
              <a:t> </a:t>
            </a:r>
            <a:endParaRPr lang="en-US" sz="1400" dirty="0">
              <a:solidFill>
                <a:schemeClr val="tx1">
                  <a:lumMod val="50000"/>
                  <a:lumOff val="50000"/>
                </a:schemeClr>
              </a:solidFill>
              <a:ea typeface="Verdana" pitchFamily="34" charset="0"/>
              <a:cs typeface="Verdana" pitchFamily="34" charset="0"/>
            </a:endParaRPr>
          </a:p>
        </p:txBody>
      </p:sp>
      <p:pic>
        <p:nvPicPr>
          <p:cNvPr id="11" name="Picture 10">
            <a:hlinkClick r:id="rId3"/>
            <a:extLst>
              <a:ext uri="{FF2B5EF4-FFF2-40B4-BE49-F238E27FC236}">
                <a16:creationId xmlns:a16="http://schemas.microsoft.com/office/drawing/2014/main" id="{CBBDA78D-7978-4396-B9C7-6269D51E84D1}"/>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782350" y="4871384"/>
            <a:ext cx="443605" cy="443605"/>
          </a:xfrm>
          <a:prstGeom prst="rect">
            <a:avLst/>
          </a:prstGeom>
        </p:spPr>
      </p:pic>
      <p:pic>
        <p:nvPicPr>
          <p:cNvPr id="12" name="Picture 11">
            <a:hlinkClick r:id="rId5"/>
            <a:extLst>
              <a:ext uri="{FF2B5EF4-FFF2-40B4-BE49-F238E27FC236}">
                <a16:creationId xmlns:a16="http://schemas.microsoft.com/office/drawing/2014/main" id="{B1E1AAF2-6467-4460-B5E5-8A859FBC6938}"/>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795016" y="4690662"/>
            <a:ext cx="706302" cy="706302"/>
          </a:xfrm>
          <a:prstGeom prst="rect">
            <a:avLst/>
          </a:prstGeom>
        </p:spPr>
      </p:pic>
      <p:pic>
        <p:nvPicPr>
          <p:cNvPr id="13" name="Picture 12">
            <a:hlinkClick r:id="rId7"/>
            <a:extLst>
              <a:ext uri="{FF2B5EF4-FFF2-40B4-BE49-F238E27FC236}">
                <a16:creationId xmlns:a16="http://schemas.microsoft.com/office/drawing/2014/main" id="{AE1A56C7-0C12-4F06-B97B-BB5A256C064F}"/>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6854204" y="4795501"/>
            <a:ext cx="883906" cy="496628"/>
          </a:xfrm>
          <a:prstGeom prst="rect">
            <a:avLst/>
          </a:prstGeom>
        </p:spPr>
      </p:pic>
      <p:pic>
        <p:nvPicPr>
          <p:cNvPr id="14" name="Picture 13" descr="A picture containing clipart&#10;&#10;Description automatically generated">
            <a:extLst>
              <a:ext uri="{FF2B5EF4-FFF2-40B4-BE49-F238E27FC236}">
                <a16:creationId xmlns:a16="http://schemas.microsoft.com/office/drawing/2014/main" id="{9480FE53-1AFE-49FF-87E0-086535CB17BF}"/>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4545011" y="1162057"/>
            <a:ext cx="2850373" cy="1236355"/>
          </a:xfrm>
          <a:prstGeom prst="rect">
            <a:avLst/>
          </a:prstGeom>
        </p:spPr>
      </p:pic>
    </p:spTree>
    <p:extLst>
      <p:ext uri="{BB962C8B-B14F-4D97-AF65-F5344CB8AC3E}">
        <p14:creationId xmlns:p14="http://schemas.microsoft.com/office/powerpoint/2010/main" val="3412574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058400" cy="702303"/>
          </a:xfrm>
        </p:spPr>
        <p:txBody>
          <a:bodyPr/>
          <a:lstStyle>
            <a:lvl1pPr marL="0">
              <a:defRPr>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1097280" y="1184564"/>
            <a:ext cx="10058400" cy="4684530"/>
          </a:xfrm>
        </p:spPr>
        <p:txBody>
          <a:bodyPr/>
          <a:lstStyle>
            <a:lvl1pPr>
              <a:defRPr>
                <a:solidFill>
                  <a:schemeClr val="tx1"/>
                </a:solidFill>
              </a:defRPr>
            </a:lvl1pPr>
            <a:lvl2pPr marL="384048" indent="-182880">
              <a:buClrTx/>
              <a:buFont typeface="Arial" panose="020B0604020202020204" pitchFamily="34" charset="0"/>
              <a:buChar char="•"/>
              <a:defRPr>
                <a:solidFill>
                  <a:schemeClr val="tx1"/>
                </a:solidFill>
              </a:defRPr>
            </a:lvl2pPr>
            <a:lvl3pPr marL="566928" indent="-182880">
              <a:buClrTx/>
              <a:buFont typeface="Arial" panose="020B0604020202020204" pitchFamily="34" charset="0"/>
              <a:buChar char="•"/>
              <a:defRPr>
                <a:solidFill>
                  <a:schemeClr val="tx1"/>
                </a:solidFill>
              </a:defRPr>
            </a:lvl3pPr>
            <a:lvl4pPr marL="749808" indent="-182880">
              <a:buClrTx/>
              <a:buFont typeface="Arial" panose="020B0604020202020204" pitchFamily="34" charset="0"/>
              <a:buChar char="•"/>
              <a:defRPr>
                <a:solidFill>
                  <a:schemeClr val="tx1"/>
                </a:solidFill>
              </a:defRPr>
            </a:lvl4pPr>
            <a:lvl5pPr marL="932688" indent="-182880">
              <a:buClrTx/>
              <a:buFont typeface="Arial" panose="020B0604020202020204" pitchFamily="34" charset="0"/>
              <a:buChar cha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solidFill>
                  <a:schemeClr val="tx1"/>
                </a:solidFill>
              </a:defRPr>
            </a:lvl1pPr>
          </a:lstStyle>
          <a:p>
            <a:fld id="{A5D2C7AD-B8EC-41AF-BCD4-89B09F0B166A}" type="datetimeFigureOut">
              <a:rPr lang="en-US" smtClean="0"/>
              <a:pPr/>
              <a:t>1/29/2020</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72FD9E6-397B-4FFA-A076-79D9C6357D9F}" type="slidenum">
              <a:rPr lang="en-US" smtClean="0"/>
              <a:pPr/>
              <a:t>‹#›</a:t>
            </a:fld>
            <a:endParaRPr lang="en-US" dirty="0"/>
          </a:p>
        </p:txBody>
      </p:sp>
      <p:pic>
        <p:nvPicPr>
          <p:cNvPr id="7" name="Picture 6">
            <a:extLst>
              <a:ext uri="{FF2B5EF4-FFF2-40B4-BE49-F238E27FC236}">
                <a16:creationId xmlns:a16="http://schemas.microsoft.com/office/drawing/2014/main" id="{4C8DA96C-9AAA-4011-955A-EDABBC8275C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7611" y="240728"/>
            <a:ext cx="929669" cy="794052"/>
          </a:xfrm>
          <a:prstGeom prst="rect">
            <a:avLst/>
          </a:prstGeom>
        </p:spPr>
      </p:pic>
      <p:pic>
        <p:nvPicPr>
          <p:cNvPr id="8" name="Picture 7" descr="A picture containing clipart&#10;&#10;Description automatically generated">
            <a:extLst>
              <a:ext uri="{FF2B5EF4-FFF2-40B4-BE49-F238E27FC236}">
                <a16:creationId xmlns:a16="http://schemas.microsoft.com/office/drawing/2014/main" id="{ABB7159C-7AF6-45E9-B8F4-B30B8F8EB5B6}"/>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663870" y="6224727"/>
            <a:ext cx="1446647" cy="627486"/>
          </a:xfrm>
          <a:prstGeom prst="rect">
            <a:avLst/>
          </a:prstGeom>
        </p:spPr>
      </p:pic>
    </p:spTree>
    <p:extLst>
      <p:ext uri="{BB962C8B-B14F-4D97-AF65-F5344CB8AC3E}">
        <p14:creationId xmlns:p14="http://schemas.microsoft.com/office/powerpoint/2010/main" val="3944676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5D2C7AD-B8EC-41AF-BCD4-89B09F0B166A}" type="datetimeFigureOut">
              <a:rPr lang="en-US" smtClean="0"/>
              <a:t>1/29/2020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72FD9E6-397B-4FFA-A076-79D9C6357D9F}"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0" name="Picture 9">
            <a:extLst>
              <a:ext uri="{FF2B5EF4-FFF2-40B4-BE49-F238E27FC236}">
                <a16:creationId xmlns:a16="http://schemas.microsoft.com/office/drawing/2014/main" id="{2426CA51-B951-45CD-BC5A-E1ABC7EE45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3255"/>
            <a:ext cx="2597727" cy="1126769"/>
          </a:xfrm>
          <a:prstGeom prst="rect">
            <a:avLst/>
          </a:prstGeom>
        </p:spPr>
      </p:pic>
    </p:spTree>
    <p:extLst>
      <p:ext uri="{BB962C8B-B14F-4D97-AF65-F5344CB8AC3E}">
        <p14:creationId xmlns:p14="http://schemas.microsoft.com/office/powerpoint/2010/main" val="9498017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702302"/>
          </a:xfrm>
        </p:spPr>
        <p:txBody>
          <a:bodyPr/>
          <a:lstStyle>
            <a:lvl1pPr>
              <a:defRPr>
                <a:solidFill>
                  <a:schemeClr val="tx1"/>
                </a:solidFill>
              </a:defRPr>
            </a:lvl1pPr>
          </a:lstStyle>
          <a:p>
            <a:r>
              <a:rPr lang="en-US" dirty="0"/>
              <a:t>Click to edit Master title style</a:t>
            </a:r>
          </a:p>
        </p:txBody>
      </p:sp>
      <p:sp>
        <p:nvSpPr>
          <p:cNvPr id="3" name="Content Placeholder 2"/>
          <p:cNvSpPr>
            <a:spLocks noGrp="1"/>
          </p:cNvSpPr>
          <p:nvPr>
            <p:ph sz="half" idx="1"/>
          </p:nvPr>
        </p:nvSpPr>
        <p:spPr>
          <a:xfrm>
            <a:off x="1097279" y="1241517"/>
            <a:ext cx="4937760" cy="46275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241517"/>
            <a:ext cx="4937760" cy="462757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lvl1pPr>
              <a:defRPr>
                <a:solidFill>
                  <a:schemeClr val="tx1"/>
                </a:solidFill>
              </a:defRPr>
            </a:lvl1pPr>
          </a:lstStyle>
          <a:p>
            <a:fld id="{A5D2C7AD-B8EC-41AF-BCD4-89B09F0B166A}" type="datetimeFigureOut">
              <a:rPr lang="en-US" smtClean="0"/>
              <a:pPr/>
              <a:t>1/29/2020</a:t>
            </a:fld>
            <a:endParaRPr lang="en-US" dirty="0"/>
          </a:p>
        </p:txBody>
      </p:sp>
      <p:sp>
        <p:nvSpPr>
          <p:cNvPr id="6" name="Footer Placeholder 5"/>
          <p:cNvSpPr>
            <a:spLocks noGrp="1"/>
          </p:cNvSpPr>
          <p:nvPr>
            <p:ph type="ftr" sz="quarter" idx="11"/>
          </p:nvPr>
        </p:nvSpPr>
        <p:spPr/>
        <p:txBody>
          <a:bodyPr/>
          <a:lstStyle>
            <a:lvl1pPr>
              <a:defRPr>
                <a:solidFill>
                  <a:schemeClr val="tx1"/>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A72FD9E6-397B-4FFA-A076-79D9C6357D9F}" type="slidenum">
              <a:rPr lang="en-US" smtClean="0"/>
              <a:pPr/>
              <a:t>‹#›</a:t>
            </a:fld>
            <a:endParaRPr lang="en-US" dirty="0"/>
          </a:p>
        </p:txBody>
      </p:sp>
      <p:pic>
        <p:nvPicPr>
          <p:cNvPr id="9" name="Picture 8">
            <a:extLst>
              <a:ext uri="{FF2B5EF4-FFF2-40B4-BE49-F238E27FC236}">
                <a16:creationId xmlns:a16="http://schemas.microsoft.com/office/drawing/2014/main" id="{18F198A8-2B0A-436E-A692-CF8495731CD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18019"/>
            <a:ext cx="1118004" cy="954913"/>
          </a:xfrm>
          <a:prstGeom prst="rect">
            <a:avLst/>
          </a:prstGeom>
        </p:spPr>
      </p:pic>
    </p:spTree>
    <p:extLst>
      <p:ext uri="{BB962C8B-B14F-4D97-AF65-F5344CB8AC3E}">
        <p14:creationId xmlns:p14="http://schemas.microsoft.com/office/powerpoint/2010/main" val="508078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736282"/>
          </a:xfrm>
        </p:spPr>
        <p:txBody>
          <a:bodyPr/>
          <a:lstStyle/>
          <a:p>
            <a:r>
              <a:rPr lang="en-US" dirty="0"/>
              <a:t>Click to edit Master title style</a:t>
            </a:r>
          </a:p>
        </p:txBody>
      </p:sp>
      <p:sp>
        <p:nvSpPr>
          <p:cNvPr id="3" name="Text Placeholder 2"/>
          <p:cNvSpPr>
            <a:spLocks noGrp="1"/>
          </p:cNvSpPr>
          <p:nvPr>
            <p:ph type="body" idx="1"/>
          </p:nvPr>
        </p:nvSpPr>
        <p:spPr>
          <a:xfrm>
            <a:off x="1097280" y="1132201"/>
            <a:ext cx="4937760" cy="499251"/>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97280" y="1631452"/>
            <a:ext cx="4937760" cy="432908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132201"/>
            <a:ext cx="4937760" cy="499251"/>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217920" y="1631452"/>
            <a:ext cx="4937760" cy="43290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solidFill>
                  <a:schemeClr val="tx1"/>
                </a:solidFill>
              </a:defRPr>
            </a:lvl1pPr>
          </a:lstStyle>
          <a:p>
            <a:fld id="{A5D2C7AD-B8EC-41AF-BCD4-89B09F0B166A}" type="datetimeFigureOut">
              <a:rPr lang="en-US" smtClean="0"/>
              <a:pPr/>
              <a:t>1/29/2020</a:t>
            </a:fld>
            <a:endParaRPr lang="en-US" dirty="0"/>
          </a:p>
        </p:txBody>
      </p:sp>
      <p:sp>
        <p:nvSpPr>
          <p:cNvPr id="8" name="Footer Placeholder 7"/>
          <p:cNvSpPr>
            <a:spLocks noGrp="1"/>
          </p:cNvSpPr>
          <p:nvPr>
            <p:ph type="ftr" sz="quarter" idx="11"/>
          </p:nvPr>
        </p:nvSpPr>
        <p:spPr/>
        <p:txBody>
          <a:bodyPr/>
          <a:lstStyle>
            <a:lvl1pPr>
              <a:defRPr>
                <a:solidFill>
                  <a:schemeClr val="tx1"/>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chemeClr val="tx1"/>
                </a:solidFill>
              </a:defRPr>
            </a:lvl1pPr>
          </a:lstStyle>
          <a:p>
            <a:fld id="{A72FD9E6-397B-4FFA-A076-79D9C6357D9F}" type="slidenum">
              <a:rPr lang="en-US" smtClean="0"/>
              <a:pPr/>
              <a:t>‹#›</a:t>
            </a:fld>
            <a:endParaRPr lang="en-US" dirty="0"/>
          </a:p>
        </p:txBody>
      </p:sp>
      <p:pic>
        <p:nvPicPr>
          <p:cNvPr id="11" name="Picture 10">
            <a:extLst>
              <a:ext uri="{FF2B5EF4-FFF2-40B4-BE49-F238E27FC236}">
                <a16:creationId xmlns:a16="http://schemas.microsoft.com/office/drawing/2014/main" id="{9A771D88-26C5-4C46-9B3C-0A831383BC7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2794" y="177288"/>
            <a:ext cx="1118004" cy="954913"/>
          </a:xfrm>
          <a:prstGeom prst="rect">
            <a:avLst/>
          </a:prstGeom>
        </p:spPr>
      </p:pic>
    </p:spTree>
    <p:extLst>
      <p:ext uri="{BB962C8B-B14F-4D97-AF65-F5344CB8AC3E}">
        <p14:creationId xmlns:p14="http://schemas.microsoft.com/office/powerpoint/2010/main" val="38543333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A5D2C7AD-B8EC-41AF-BCD4-89B09F0B166A}" type="datetimeFigureOut">
              <a:rPr lang="en-US" smtClean="0"/>
              <a:t>1/29/2020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72FD9E6-397B-4FFA-A076-79D9C6357D9F}" type="slidenum">
              <a:rPr lang="en-US" smtClean="0"/>
              <a:t>‹#›</a:t>
            </a:fld>
            <a:endParaRPr lang="en-US" dirty="0"/>
          </a:p>
        </p:txBody>
      </p:sp>
      <p:pic>
        <p:nvPicPr>
          <p:cNvPr id="6" name="Picture 5">
            <a:extLst>
              <a:ext uri="{FF2B5EF4-FFF2-40B4-BE49-F238E27FC236}">
                <a16:creationId xmlns:a16="http://schemas.microsoft.com/office/drawing/2014/main" id="{928CDCFA-74A7-428D-AA6A-3CF83D7CCAF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3185" y="172270"/>
            <a:ext cx="1118004" cy="954913"/>
          </a:xfrm>
          <a:prstGeom prst="rect">
            <a:avLst/>
          </a:prstGeom>
        </p:spPr>
      </p:pic>
    </p:spTree>
    <p:extLst>
      <p:ext uri="{BB962C8B-B14F-4D97-AF65-F5344CB8AC3E}">
        <p14:creationId xmlns:p14="http://schemas.microsoft.com/office/powerpoint/2010/main" val="3886656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5D2C7AD-B8EC-41AF-BCD4-89B09F0B166A}" type="datetimeFigureOut">
              <a:rPr lang="en-US" smtClean="0"/>
              <a:t>1/29/2020</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A72FD9E6-397B-4FFA-A076-79D9C6357D9F}" type="slidenum">
              <a:rPr lang="en-US" smtClean="0"/>
              <a:t>‹#›</a:t>
            </a:fld>
            <a:endParaRPr lang="en-US" dirty="0"/>
          </a:p>
        </p:txBody>
      </p:sp>
    </p:spTree>
    <p:extLst>
      <p:ext uri="{BB962C8B-B14F-4D97-AF65-F5344CB8AC3E}">
        <p14:creationId xmlns:p14="http://schemas.microsoft.com/office/powerpoint/2010/main" val="556756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5D2C7AD-B8EC-41AF-BCD4-89B09F0B166A}" type="datetimeFigureOut">
              <a:rPr lang="en-US" smtClean="0"/>
              <a:t>1/29/2020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72FD9E6-397B-4FFA-A076-79D9C6357D9F}" type="slidenum">
              <a:rPr lang="en-US" smtClean="0"/>
              <a:t>‹#›</a:t>
            </a:fld>
            <a:endParaRPr lang="en-US" dirty="0"/>
          </a:p>
        </p:txBody>
      </p:sp>
    </p:spTree>
    <p:extLst>
      <p:ext uri="{BB962C8B-B14F-4D97-AF65-F5344CB8AC3E}">
        <p14:creationId xmlns:p14="http://schemas.microsoft.com/office/powerpoint/2010/main" val="419186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A5D2C7AD-B8EC-41AF-BCD4-89B09F0B166A}" type="datetimeFigureOut">
              <a:rPr lang="en-US" smtClean="0"/>
              <a:pPr/>
              <a:t>1/29/2020</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A72FD9E6-397B-4FFA-A076-79D9C6357D9F}" type="slidenum">
              <a:rPr lang="en-US" smtClean="0"/>
              <a:pPr/>
              <a:t>‹#›</a:t>
            </a:fld>
            <a:endParaRPr lang="en-US" dirty="0"/>
          </a:p>
        </p:txBody>
      </p:sp>
    </p:spTree>
    <p:extLst>
      <p:ext uri="{BB962C8B-B14F-4D97-AF65-F5344CB8AC3E}">
        <p14:creationId xmlns:p14="http://schemas.microsoft.com/office/powerpoint/2010/main" val="1050086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7280" y="286604"/>
            <a:ext cx="10058400" cy="72624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1097280" y="1184569"/>
            <a:ext cx="10058400" cy="4684525"/>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5D2C7AD-B8EC-41AF-BCD4-89B09F0B166A}" type="datetimeFigureOut">
              <a:rPr lang="en-US" smtClean="0"/>
              <a:t>1/29/2020</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A72FD9E6-397B-4FFA-A076-79D9C6357D9F}" type="slidenum">
              <a:rPr lang="en-US" smtClean="0"/>
              <a:t>‹#›</a:t>
            </a:fld>
            <a:endParaRPr lang="en-US" dirty="0"/>
          </a:p>
        </p:txBody>
      </p:sp>
      <p:cxnSp>
        <p:nvCxnSpPr>
          <p:cNvPr id="10" name="Straight Connector 9"/>
          <p:cNvCxnSpPr/>
          <p:nvPr/>
        </p:nvCxnSpPr>
        <p:spPr>
          <a:xfrm>
            <a:off x="1097280" y="1012850"/>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8" name="Picture 7" descr="A picture containing clipart&#10;&#10;Description automatically generated">
            <a:extLst>
              <a:ext uri="{FF2B5EF4-FFF2-40B4-BE49-F238E27FC236}">
                <a16:creationId xmlns:a16="http://schemas.microsoft.com/office/drawing/2014/main" id="{D306814C-787C-445D-9AA0-E9BD6BE0225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0663870" y="6224727"/>
            <a:ext cx="1446647" cy="627486"/>
          </a:xfrm>
          <a:prstGeom prst="rect">
            <a:avLst/>
          </a:prstGeom>
        </p:spPr>
      </p:pic>
      <p:sp>
        <p:nvSpPr>
          <p:cNvPr id="9" name="Footer Placeholder 4">
            <a:extLst>
              <a:ext uri="{FF2B5EF4-FFF2-40B4-BE49-F238E27FC236}">
                <a16:creationId xmlns:a16="http://schemas.microsoft.com/office/drawing/2014/main" id="{D434BDF3-F2DA-458B-89E6-4406AA253856}"/>
              </a:ext>
            </a:extLst>
          </p:cNvPr>
          <p:cNvSpPr txBox="1">
            <a:spLocks/>
          </p:cNvSpPr>
          <p:nvPr userDrawn="1"/>
        </p:nvSpPr>
        <p:spPr>
          <a:xfrm>
            <a:off x="616448" y="6561013"/>
            <a:ext cx="7536952" cy="196850"/>
          </a:xfrm>
          <a:prstGeom prst="rect">
            <a:avLst/>
          </a:prstGeom>
        </p:spPr>
        <p:txBody>
          <a:bodyPr vert="horz" lIns="0" tIns="0" rIns="0" bIns="0" rtlCol="0" anchor="ctr"/>
          <a:lstStyle>
            <a:defPPr>
              <a:defRPr lang="en-US"/>
            </a:defPPr>
            <a:lvl1pPr marL="0" algn="ctr" defTabSz="457200" rtl="0" eaLnBrk="1" latinLnBrk="0" hangingPunct="1">
              <a:defRPr sz="8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a:r>
              <a:rPr lang="en-US" altLang="en-US" dirty="0">
                <a:solidFill>
                  <a:schemeClr val="tx1">
                    <a:lumMod val="50000"/>
                    <a:lumOff val="50000"/>
                  </a:schemeClr>
                </a:solidFill>
                <a:latin typeface="Arial" pitchFamily="34" charset="0"/>
                <a:cs typeface="Arial" pitchFamily="34" charset="0"/>
              </a:rPr>
              <a:t>© 2020 The MITRE Corporation. All rights reserved.</a:t>
            </a:r>
          </a:p>
        </p:txBody>
      </p:sp>
    </p:spTree>
    <p:extLst>
      <p:ext uri="{BB962C8B-B14F-4D97-AF65-F5344CB8AC3E}">
        <p14:creationId xmlns:p14="http://schemas.microsoft.com/office/powerpoint/2010/main" val="1143428807"/>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2" r:id="rId7"/>
    <p:sldLayoutId id="2147483753" r:id="rId8"/>
    <p:sldLayoutId id="2147483754" r:id="rId9"/>
    <p:sldLayoutId id="2147483755" r:id="rId10"/>
    <p:sldLayoutId id="2147483751" r:id="rId11"/>
  </p:sldLayoutIdLst>
  <p:txStyles>
    <p:titleStyle>
      <a:lvl1pPr algn="l" defTabSz="914400" rtl="0" eaLnBrk="1" latinLnBrk="0" hangingPunct="1">
        <a:lnSpc>
          <a:spcPct val="85000"/>
        </a:lnSpc>
        <a:spcBef>
          <a:spcPct val="0"/>
        </a:spcBef>
        <a:buNone/>
        <a:defRPr sz="4800" kern="1200" spc="-50" baseline="0">
          <a:solidFill>
            <a:schemeClr val="tx1"/>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Tx/>
        <a:buSzPct val="100000"/>
        <a:buFont typeface="Arial" panose="020B0604020202020204" pitchFamily="34" charset="0"/>
        <a:buChar char="•"/>
        <a:defRPr sz="2000" kern="1200">
          <a:solidFill>
            <a:schemeClr val="tx1"/>
          </a:solidFill>
          <a:latin typeface="+mn-lt"/>
          <a:ea typeface="+mn-ea"/>
          <a:cs typeface="+mn-cs"/>
        </a:defRPr>
      </a:lvl1pPr>
      <a:lvl2pPr marL="384048" indent="-182880" algn="l" defTabSz="914400" rtl="0" eaLnBrk="1" latinLnBrk="0" hangingPunct="1">
        <a:lnSpc>
          <a:spcPct val="90000"/>
        </a:lnSpc>
        <a:spcBef>
          <a:spcPts val="200"/>
        </a:spcBef>
        <a:spcAft>
          <a:spcPts val="400"/>
        </a:spcAft>
        <a:buClrTx/>
        <a:buFont typeface="Arial" panose="020B0604020202020204" pitchFamily="34" charset="0"/>
        <a:buChar char="•"/>
        <a:defRPr sz="1800" kern="1200">
          <a:solidFill>
            <a:schemeClr val="tx1"/>
          </a:solidFill>
          <a:latin typeface="+mn-lt"/>
          <a:ea typeface="+mn-ea"/>
          <a:cs typeface="+mn-cs"/>
        </a:defRPr>
      </a:lvl2pPr>
      <a:lvl3pPr marL="566928" indent="-182880" algn="l" defTabSz="914400" rtl="0" eaLnBrk="1" latinLnBrk="0" hangingPunct="1">
        <a:lnSpc>
          <a:spcPct val="90000"/>
        </a:lnSpc>
        <a:spcBef>
          <a:spcPts val="200"/>
        </a:spcBef>
        <a:spcAft>
          <a:spcPts val="400"/>
        </a:spcAft>
        <a:buClrTx/>
        <a:buFont typeface="Arial" panose="020B0604020202020204" pitchFamily="34" charset="0"/>
        <a:buChar char="•"/>
        <a:defRPr sz="1400" kern="1200">
          <a:solidFill>
            <a:schemeClr val="tx1"/>
          </a:solidFill>
          <a:latin typeface="+mn-lt"/>
          <a:ea typeface="+mn-ea"/>
          <a:cs typeface="+mn-cs"/>
        </a:defRPr>
      </a:lvl3pPr>
      <a:lvl4pPr marL="749808" indent="-182880" algn="l" defTabSz="914400" rtl="0" eaLnBrk="1" latinLnBrk="0" hangingPunct="1">
        <a:lnSpc>
          <a:spcPct val="90000"/>
        </a:lnSpc>
        <a:spcBef>
          <a:spcPts val="200"/>
        </a:spcBef>
        <a:spcAft>
          <a:spcPts val="400"/>
        </a:spcAft>
        <a:buClrTx/>
        <a:buFont typeface="Arial" panose="020B0604020202020204" pitchFamily="34" charset="0"/>
        <a:buChar char="•"/>
        <a:defRPr sz="1400" kern="1200">
          <a:solidFill>
            <a:schemeClr val="tx1"/>
          </a:solidFill>
          <a:latin typeface="+mn-lt"/>
          <a:ea typeface="+mn-ea"/>
          <a:cs typeface="+mn-cs"/>
        </a:defRPr>
      </a:lvl4pPr>
      <a:lvl5pPr marL="932688" indent="-182880" algn="l" defTabSz="914400" rtl="0" eaLnBrk="1" latinLnBrk="0" hangingPunct="1">
        <a:lnSpc>
          <a:spcPct val="90000"/>
        </a:lnSpc>
        <a:spcBef>
          <a:spcPts val="200"/>
        </a:spcBef>
        <a:spcAft>
          <a:spcPts val="400"/>
        </a:spcAft>
        <a:buClrTx/>
        <a:buFont typeface="Arial" panose="020B0604020202020204" pitchFamily="34" charset="0"/>
        <a:buChar char="•"/>
        <a:defRPr sz="1400" kern="1200">
          <a:solidFill>
            <a:schemeClr val="tx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thebcat.com/" TargetMode="External"/><Relationship Id="rId7" Type="http://schemas.openxmlformats.org/officeDocument/2006/relationships/hyperlink" Target="https://www.slu.edu/medicine/internal-medicine/geriatric-medicine/aging-successfully/index.php" TargetMode="External"/><Relationship Id="rId2" Type="http://schemas.openxmlformats.org/officeDocument/2006/relationships/hyperlink" Target="https://mini-cog.com/" TargetMode="External"/><Relationship Id="rId1" Type="http://schemas.openxmlformats.org/officeDocument/2006/relationships/slideLayout" Target="../slideLayouts/slideLayout2.xml"/><Relationship Id="rId6" Type="http://schemas.openxmlformats.org/officeDocument/2006/relationships/hyperlink" Target="https://www.dementiacarecentral.com/aboutdementia/facts/stages/#fast" TargetMode="External"/><Relationship Id="rId5" Type="http://schemas.openxmlformats.org/officeDocument/2006/relationships/hyperlink" Target="https://geriatrictoolkit.missouri.edu/cog/Global-Deterioration-Scale.pdf" TargetMode="External"/><Relationship Id="rId4" Type="http://schemas.openxmlformats.org/officeDocument/2006/relationships/hyperlink" Target="http://www.allen-cognitive-network.org/"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5D5513-94CB-4FED-A2E0-41E7E0D8B185}"/>
              </a:ext>
            </a:extLst>
          </p:cNvPr>
          <p:cNvSpPr>
            <a:spLocks noGrp="1"/>
          </p:cNvSpPr>
          <p:nvPr>
            <p:ph type="ctrTitle"/>
          </p:nvPr>
        </p:nvSpPr>
        <p:spPr/>
        <p:txBody>
          <a:bodyPr/>
          <a:lstStyle/>
          <a:p>
            <a:r>
              <a:rPr lang="en-US" b="1" dirty="0">
                <a:solidFill>
                  <a:schemeClr val="tx1"/>
                </a:solidFill>
              </a:rPr>
              <a:t>Cognitive Status</a:t>
            </a:r>
          </a:p>
        </p:txBody>
      </p:sp>
      <p:sp>
        <p:nvSpPr>
          <p:cNvPr id="3" name="Subtitle 2">
            <a:extLst>
              <a:ext uri="{FF2B5EF4-FFF2-40B4-BE49-F238E27FC236}">
                <a16:creationId xmlns:a16="http://schemas.microsoft.com/office/drawing/2014/main" id="{953134BC-0915-4BFB-A6E9-9DB2044B0FB5}"/>
              </a:ext>
            </a:extLst>
          </p:cNvPr>
          <p:cNvSpPr>
            <a:spLocks noGrp="1"/>
          </p:cNvSpPr>
          <p:nvPr>
            <p:ph type="subTitle" idx="1"/>
          </p:nvPr>
        </p:nvSpPr>
        <p:spPr/>
        <p:txBody>
          <a:bodyPr/>
          <a:lstStyle/>
          <a:p>
            <a:r>
              <a:rPr lang="en-US" dirty="0"/>
              <a:t>1/27/2020</a:t>
            </a:r>
          </a:p>
        </p:txBody>
      </p:sp>
    </p:spTree>
    <p:extLst>
      <p:ext uri="{BB962C8B-B14F-4D97-AF65-F5344CB8AC3E}">
        <p14:creationId xmlns:p14="http://schemas.microsoft.com/office/powerpoint/2010/main" val="497293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7EFF0-37AA-9046-86FB-882B710DABA9}"/>
              </a:ext>
            </a:extLst>
          </p:cNvPr>
          <p:cNvSpPr>
            <a:spLocks noGrp="1"/>
          </p:cNvSpPr>
          <p:nvPr>
            <p:ph type="title"/>
          </p:nvPr>
        </p:nvSpPr>
        <p:spPr/>
        <p:txBody>
          <a:bodyPr>
            <a:normAutofit fontScale="90000"/>
          </a:bodyPr>
          <a:lstStyle/>
          <a:p>
            <a:r>
              <a:rPr lang="en-US" dirty="0"/>
              <a:t>Ranchos – TBI  </a:t>
            </a:r>
          </a:p>
        </p:txBody>
      </p:sp>
      <p:pic>
        <p:nvPicPr>
          <p:cNvPr id="5" name="Content Placeholder 4" descr="A screenshot of a cell phone&#10;&#10;Description automatically generated">
            <a:extLst>
              <a:ext uri="{FF2B5EF4-FFF2-40B4-BE49-F238E27FC236}">
                <a16:creationId xmlns:a16="http://schemas.microsoft.com/office/drawing/2014/main" id="{BBD4FCAC-34F4-F940-BA93-AE82F7416DA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59429" y="1289125"/>
            <a:ext cx="6827384" cy="3666256"/>
          </a:xfrm>
        </p:spPr>
      </p:pic>
    </p:spTree>
    <p:extLst>
      <p:ext uri="{BB962C8B-B14F-4D97-AF65-F5344CB8AC3E}">
        <p14:creationId xmlns:p14="http://schemas.microsoft.com/office/powerpoint/2010/main" val="3057476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0ABB-75B1-8A4F-917B-2BE4E0BDCD51}"/>
              </a:ext>
            </a:extLst>
          </p:cNvPr>
          <p:cNvSpPr>
            <a:spLocks noGrp="1"/>
          </p:cNvSpPr>
          <p:nvPr>
            <p:ph type="title"/>
          </p:nvPr>
        </p:nvSpPr>
        <p:spPr/>
        <p:txBody>
          <a:bodyPr>
            <a:normAutofit fontScale="90000"/>
          </a:bodyPr>
          <a:lstStyle/>
          <a:p>
            <a:r>
              <a:rPr lang="en-US" dirty="0"/>
              <a:t>Mini-Cog</a:t>
            </a:r>
          </a:p>
        </p:txBody>
      </p:sp>
      <p:pic>
        <p:nvPicPr>
          <p:cNvPr id="5" name="Content Placeholder 4" descr="A screenshot of a cell phone&#10;&#10;Description automatically generated">
            <a:extLst>
              <a:ext uri="{FF2B5EF4-FFF2-40B4-BE49-F238E27FC236}">
                <a16:creationId xmlns:a16="http://schemas.microsoft.com/office/drawing/2014/main" id="{18965573-C65D-EB4B-9924-FA9E8933475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57237" y="1123806"/>
            <a:ext cx="4327366" cy="5584279"/>
          </a:xfrm>
        </p:spPr>
      </p:pic>
    </p:spTree>
    <p:extLst>
      <p:ext uri="{BB962C8B-B14F-4D97-AF65-F5344CB8AC3E}">
        <p14:creationId xmlns:p14="http://schemas.microsoft.com/office/powerpoint/2010/main" val="1017448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DD4EA-AB73-0C41-9E9B-D81BD28CEE77}"/>
              </a:ext>
            </a:extLst>
          </p:cNvPr>
          <p:cNvSpPr>
            <a:spLocks noGrp="1"/>
          </p:cNvSpPr>
          <p:nvPr>
            <p:ph type="title"/>
          </p:nvPr>
        </p:nvSpPr>
        <p:spPr/>
        <p:txBody>
          <a:bodyPr>
            <a:normAutofit fontScale="90000"/>
          </a:bodyPr>
          <a:lstStyle/>
          <a:p>
            <a:r>
              <a:rPr lang="en-US" dirty="0"/>
              <a:t>SLUMS</a:t>
            </a:r>
          </a:p>
        </p:txBody>
      </p:sp>
      <p:pic>
        <p:nvPicPr>
          <p:cNvPr id="5" name="Content Placeholder 4" descr="A screenshot of a cell phone&#10;&#10;Description automatically generated">
            <a:extLst>
              <a:ext uri="{FF2B5EF4-FFF2-40B4-BE49-F238E27FC236}">
                <a16:creationId xmlns:a16="http://schemas.microsoft.com/office/drawing/2014/main" id="{C9BC44AB-62EB-3846-A46B-526C6B5AEBE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76353" y="775661"/>
            <a:ext cx="4420198" cy="6082339"/>
          </a:xfrm>
        </p:spPr>
      </p:pic>
    </p:spTree>
    <p:extLst>
      <p:ext uri="{BB962C8B-B14F-4D97-AF65-F5344CB8AC3E}">
        <p14:creationId xmlns:p14="http://schemas.microsoft.com/office/powerpoint/2010/main" val="23708188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3DF022-0E58-914E-B233-335A9D49265B}"/>
              </a:ext>
            </a:extLst>
          </p:cNvPr>
          <p:cNvSpPr>
            <a:spLocks noGrp="1"/>
          </p:cNvSpPr>
          <p:nvPr>
            <p:ph type="title"/>
          </p:nvPr>
        </p:nvSpPr>
        <p:spPr/>
        <p:txBody>
          <a:bodyPr>
            <a:normAutofit fontScale="90000"/>
          </a:bodyPr>
          <a:lstStyle/>
          <a:p>
            <a:r>
              <a:rPr lang="en-US" dirty="0"/>
              <a:t>BCAT</a:t>
            </a:r>
          </a:p>
        </p:txBody>
      </p:sp>
      <p:pic>
        <p:nvPicPr>
          <p:cNvPr id="5" name="Content Placeholder 4" descr="A screenshot of a cell phone&#10;&#10;Description automatically generated">
            <a:extLst>
              <a:ext uri="{FF2B5EF4-FFF2-40B4-BE49-F238E27FC236}">
                <a16:creationId xmlns:a16="http://schemas.microsoft.com/office/drawing/2014/main" id="{C0560C34-D5C9-194C-9F67-404F3F260E6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06429" y="451262"/>
            <a:ext cx="5028813" cy="6211264"/>
          </a:xfrm>
        </p:spPr>
      </p:pic>
    </p:spTree>
    <p:extLst>
      <p:ext uri="{BB962C8B-B14F-4D97-AF65-F5344CB8AC3E}">
        <p14:creationId xmlns:p14="http://schemas.microsoft.com/office/powerpoint/2010/main" val="727475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80C5F-72F7-304D-829C-26AA96D859DD}"/>
              </a:ext>
            </a:extLst>
          </p:cNvPr>
          <p:cNvSpPr>
            <a:spLocks noGrp="1"/>
          </p:cNvSpPr>
          <p:nvPr>
            <p:ph type="title"/>
          </p:nvPr>
        </p:nvSpPr>
        <p:spPr/>
        <p:txBody>
          <a:bodyPr>
            <a:normAutofit fontScale="90000"/>
          </a:bodyPr>
          <a:lstStyle/>
          <a:p>
            <a:r>
              <a:rPr lang="en-US" dirty="0"/>
              <a:t>FAST Dementia Scale</a:t>
            </a:r>
          </a:p>
        </p:txBody>
      </p:sp>
      <p:pic>
        <p:nvPicPr>
          <p:cNvPr id="5" name="Content Placeholder 4" descr="A screenshot of a cell phone&#10;&#10;Description automatically generated">
            <a:extLst>
              <a:ext uri="{FF2B5EF4-FFF2-40B4-BE49-F238E27FC236}">
                <a16:creationId xmlns:a16="http://schemas.microsoft.com/office/drawing/2014/main" id="{E3078DD1-37BD-CC45-8042-6E509A1D7F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99795" y="1184275"/>
            <a:ext cx="4581024" cy="5489657"/>
          </a:xfrm>
        </p:spPr>
      </p:pic>
    </p:spTree>
    <p:extLst>
      <p:ext uri="{BB962C8B-B14F-4D97-AF65-F5344CB8AC3E}">
        <p14:creationId xmlns:p14="http://schemas.microsoft.com/office/powerpoint/2010/main" val="1523212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CE6F7-B0CB-7C4A-A9D1-12CA9D58E63D}"/>
              </a:ext>
            </a:extLst>
          </p:cNvPr>
          <p:cNvSpPr>
            <a:spLocks noGrp="1"/>
          </p:cNvSpPr>
          <p:nvPr>
            <p:ph type="title"/>
          </p:nvPr>
        </p:nvSpPr>
        <p:spPr/>
        <p:txBody>
          <a:bodyPr>
            <a:normAutofit fontScale="90000"/>
          </a:bodyPr>
          <a:lstStyle/>
          <a:p>
            <a:r>
              <a:rPr lang="en-US" dirty="0"/>
              <a:t>Rapid Geriatric Assessment</a:t>
            </a:r>
          </a:p>
        </p:txBody>
      </p:sp>
      <p:pic>
        <p:nvPicPr>
          <p:cNvPr id="5" name="Content Placeholder 4" descr="A screenshot of a cell phone&#10;&#10;Description automatically generated">
            <a:extLst>
              <a:ext uri="{FF2B5EF4-FFF2-40B4-BE49-F238E27FC236}">
                <a16:creationId xmlns:a16="http://schemas.microsoft.com/office/drawing/2014/main" id="{679FDE93-A8C7-A948-AAE4-9B03227C39D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07382" y="1184275"/>
            <a:ext cx="7395401" cy="5554308"/>
          </a:xfrm>
        </p:spPr>
      </p:pic>
    </p:spTree>
    <p:extLst>
      <p:ext uri="{BB962C8B-B14F-4D97-AF65-F5344CB8AC3E}">
        <p14:creationId xmlns:p14="http://schemas.microsoft.com/office/powerpoint/2010/main" val="2140036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46036-F9E0-C44C-B3F9-05A9C0CB3655}"/>
              </a:ext>
            </a:extLst>
          </p:cNvPr>
          <p:cNvSpPr>
            <a:spLocks noGrp="1"/>
          </p:cNvSpPr>
          <p:nvPr>
            <p:ph type="title"/>
          </p:nvPr>
        </p:nvSpPr>
        <p:spPr/>
        <p:txBody>
          <a:bodyPr>
            <a:normAutofit fontScale="90000"/>
          </a:bodyPr>
          <a:lstStyle/>
          <a:p>
            <a:r>
              <a:rPr lang="en-US" dirty="0"/>
              <a:t>Cognitive Performance Test</a:t>
            </a:r>
          </a:p>
        </p:txBody>
      </p:sp>
      <p:sp>
        <p:nvSpPr>
          <p:cNvPr id="3" name="Content Placeholder 2">
            <a:extLst>
              <a:ext uri="{FF2B5EF4-FFF2-40B4-BE49-F238E27FC236}">
                <a16:creationId xmlns:a16="http://schemas.microsoft.com/office/drawing/2014/main" id="{AC90C8FB-DAE6-D341-B79E-F2BBCB398BE7}"/>
              </a:ext>
            </a:extLst>
          </p:cNvPr>
          <p:cNvSpPr>
            <a:spLocks noGrp="1"/>
          </p:cNvSpPr>
          <p:nvPr>
            <p:ph idx="1"/>
          </p:nvPr>
        </p:nvSpPr>
        <p:spPr/>
        <p:txBody>
          <a:bodyPr/>
          <a:lstStyle/>
          <a:p>
            <a:r>
              <a:rPr lang="en-US" dirty="0"/>
              <a:t>Unable to find an example</a:t>
            </a:r>
          </a:p>
        </p:txBody>
      </p:sp>
    </p:spTree>
    <p:extLst>
      <p:ext uri="{BB962C8B-B14F-4D97-AF65-F5344CB8AC3E}">
        <p14:creationId xmlns:p14="http://schemas.microsoft.com/office/powerpoint/2010/main" val="35072151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0108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1E04B-80D2-493B-846F-83FCD40387E5}"/>
              </a:ext>
            </a:extLst>
          </p:cNvPr>
          <p:cNvSpPr>
            <a:spLocks noGrp="1"/>
          </p:cNvSpPr>
          <p:nvPr>
            <p:ph type="title"/>
          </p:nvPr>
        </p:nvSpPr>
        <p:spPr/>
        <p:txBody>
          <a:bodyPr>
            <a:normAutofit fontScale="90000"/>
          </a:bodyPr>
          <a:lstStyle/>
          <a:p>
            <a:r>
              <a:rPr lang="en-US" dirty="0">
                <a:solidFill>
                  <a:schemeClr val="tx1"/>
                </a:solidFill>
              </a:rPr>
              <a:t>Objectives</a:t>
            </a:r>
          </a:p>
        </p:txBody>
      </p:sp>
      <p:sp>
        <p:nvSpPr>
          <p:cNvPr id="3" name="Content Placeholder 2">
            <a:extLst>
              <a:ext uri="{FF2B5EF4-FFF2-40B4-BE49-F238E27FC236}">
                <a16:creationId xmlns:a16="http://schemas.microsoft.com/office/drawing/2014/main" id="{8DE5A1C6-FC84-4F2B-889F-8529289CC666}"/>
              </a:ext>
            </a:extLst>
          </p:cNvPr>
          <p:cNvSpPr>
            <a:spLocks noGrp="1"/>
          </p:cNvSpPr>
          <p:nvPr>
            <p:ph idx="1"/>
          </p:nvPr>
        </p:nvSpPr>
        <p:spPr/>
        <p:txBody>
          <a:bodyPr/>
          <a:lstStyle/>
          <a:p>
            <a:pPr marL="457200" indent="-457200">
              <a:buClrTx/>
              <a:buFont typeface="+mj-lt"/>
              <a:buAutoNum type="arabicPeriod"/>
            </a:pPr>
            <a:r>
              <a:rPr lang="en-US" dirty="0"/>
              <a:t>Recap from last week</a:t>
            </a:r>
          </a:p>
          <a:p>
            <a:pPr marL="457200" indent="-457200">
              <a:buClrTx/>
              <a:buFont typeface="+mj-lt"/>
              <a:buAutoNum type="arabicPeriod"/>
            </a:pPr>
            <a:r>
              <a:rPr lang="en-US" dirty="0"/>
              <a:t>Which data elements should be included in the “library” ?</a:t>
            </a:r>
          </a:p>
          <a:p>
            <a:pPr marL="749808" lvl="1" indent="-457200">
              <a:buClrTx/>
              <a:buFont typeface="+mj-lt"/>
              <a:buAutoNum type="alphaLcPeriod"/>
            </a:pPr>
            <a:endParaRPr lang="en-US" dirty="0"/>
          </a:p>
        </p:txBody>
      </p:sp>
    </p:spTree>
    <p:extLst>
      <p:ext uri="{BB962C8B-B14F-4D97-AF65-F5344CB8AC3E}">
        <p14:creationId xmlns:p14="http://schemas.microsoft.com/office/powerpoint/2010/main" val="3016583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98A8C-BBBF-4416-BD8F-1DC35F14FEA6}"/>
              </a:ext>
            </a:extLst>
          </p:cNvPr>
          <p:cNvSpPr>
            <a:spLocks noGrp="1"/>
          </p:cNvSpPr>
          <p:nvPr>
            <p:ph type="title"/>
          </p:nvPr>
        </p:nvSpPr>
        <p:spPr/>
        <p:txBody>
          <a:bodyPr>
            <a:normAutofit fontScale="90000"/>
          </a:bodyPr>
          <a:lstStyle/>
          <a:p>
            <a:r>
              <a:rPr lang="en-US" dirty="0"/>
              <a:t>Current State of Cognitive Status</a:t>
            </a:r>
          </a:p>
        </p:txBody>
      </p:sp>
      <p:sp>
        <p:nvSpPr>
          <p:cNvPr id="3" name="Content Placeholder 2">
            <a:extLst>
              <a:ext uri="{FF2B5EF4-FFF2-40B4-BE49-F238E27FC236}">
                <a16:creationId xmlns:a16="http://schemas.microsoft.com/office/drawing/2014/main" id="{8ED8FF8A-2246-4A3C-A81D-3772F4DFF8E0}"/>
              </a:ext>
            </a:extLst>
          </p:cNvPr>
          <p:cNvSpPr>
            <a:spLocks noGrp="1"/>
          </p:cNvSpPr>
          <p:nvPr>
            <p:ph idx="1"/>
          </p:nvPr>
        </p:nvSpPr>
        <p:spPr/>
        <p:txBody>
          <a:bodyPr>
            <a:normAutofit/>
          </a:bodyPr>
          <a:lstStyle/>
          <a:p>
            <a:pPr marL="0" indent="0">
              <a:buNone/>
            </a:pPr>
            <a:r>
              <a:rPr lang="en-US" sz="2400" dirty="0"/>
              <a:t>During earlier discussions, initial set of data elements were chosen based on already standardized data elements in Post Acute Care (PAC) and availability of associated Health Information Technology (HIT) codes. Additionally the understanding was that this current framework would be the first iteration.</a:t>
            </a:r>
          </a:p>
          <a:p>
            <a:pPr marL="0" indent="0">
              <a:buNone/>
            </a:pPr>
            <a:r>
              <a:rPr lang="en-US" sz="2400" dirty="0"/>
              <a:t>Chosen data elements:</a:t>
            </a:r>
          </a:p>
          <a:p>
            <a:pPr lvl="1"/>
            <a:r>
              <a:rPr lang="en-US" sz="2000" b="1" dirty="0"/>
              <a:t>Short Confusion Assessment Method (CAM)</a:t>
            </a:r>
          </a:p>
          <a:p>
            <a:pPr lvl="2"/>
            <a:r>
              <a:rPr lang="en-US" sz="1600" dirty="0"/>
              <a:t>Screen for delirium</a:t>
            </a:r>
          </a:p>
          <a:p>
            <a:pPr lvl="1"/>
            <a:r>
              <a:rPr lang="en-US" sz="2000" b="1" dirty="0"/>
              <a:t>Brief Interview for Mental Status (BIMS)</a:t>
            </a:r>
          </a:p>
          <a:p>
            <a:pPr lvl="2"/>
            <a:r>
              <a:rPr lang="en-US" sz="1600" dirty="0"/>
              <a:t>Screen for cognition</a:t>
            </a:r>
          </a:p>
          <a:p>
            <a:pPr lvl="1"/>
            <a:r>
              <a:rPr lang="en-US" sz="2000" b="1" dirty="0"/>
              <a:t>Patient Health Questionnaire (PHQ) </a:t>
            </a:r>
          </a:p>
          <a:p>
            <a:pPr lvl="2"/>
            <a:r>
              <a:rPr lang="en-US" sz="1600" dirty="0"/>
              <a:t>Screen for depression</a:t>
            </a:r>
          </a:p>
          <a:p>
            <a:pPr lvl="2"/>
            <a:endParaRPr lang="en-US" sz="1600" dirty="0"/>
          </a:p>
          <a:p>
            <a:pPr marL="384048" lvl="2" indent="0">
              <a:buNone/>
            </a:pPr>
            <a:endParaRPr lang="en-US" sz="1600" dirty="0"/>
          </a:p>
          <a:p>
            <a:pPr lvl="1"/>
            <a:endParaRPr lang="en-US" sz="2000" dirty="0"/>
          </a:p>
        </p:txBody>
      </p:sp>
    </p:spTree>
    <p:extLst>
      <p:ext uri="{BB962C8B-B14F-4D97-AF65-F5344CB8AC3E}">
        <p14:creationId xmlns:p14="http://schemas.microsoft.com/office/powerpoint/2010/main" val="27565148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0C171-380C-4549-9C7B-244B3B0A137E}"/>
              </a:ext>
            </a:extLst>
          </p:cNvPr>
          <p:cNvSpPr>
            <a:spLocks noGrp="1"/>
          </p:cNvSpPr>
          <p:nvPr>
            <p:ph type="title"/>
          </p:nvPr>
        </p:nvSpPr>
        <p:spPr/>
        <p:txBody>
          <a:bodyPr>
            <a:normAutofit fontScale="90000"/>
          </a:bodyPr>
          <a:lstStyle/>
          <a:p>
            <a:r>
              <a:rPr lang="en-US" dirty="0"/>
              <a:t>What is Ideal State of Cognitive Status?</a:t>
            </a:r>
          </a:p>
        </p:txBody>
      </p:sp>
      <p:sp>
        <p:nvSpPr>
          <p:cNvPr id="3" name="Content Placeholder 2">
            <a:extLst>
              <a:ext uri="{FF2B5EF4-FFF2-40B4-BE49-F238E27FC236}">
                <a16:creationId xmlns:a16="http://schemas.microsoft.com/office/drawing/2014/main" id="{0969CA1A-F639-4FAA-AA1D-B826C383C961}"/>
              </a:ext>
            </a:extLst>
          </p:cNvPr>
          <p:cNvSpPr>
            <a:spLocks noGrp="1"/>
          </p:cNvSpPr>
          <p:nvPr>
            <p:ph idx="1"/>
          </p:nvPr>
        </p:nvSpPr>
        <p:spPr>
          <a:xfrm>
            <a:off x="1097280" y="1184563"/>
            <a:ext cx="10058400" cy="4719280"/>
          </a:xfrm>
        </p:spPr>
        <p:txBody>
          <a:bodyPr>
            <a:normAutofit fontScale="92500" lnSpcReduction="20000"/>
          </a:bodyPr>
          <a:lstStyle/>
          <a:p>
            <a:pPr marL="0" indent="0">
              <a:buNone/>
            </a:pPr>
            <a:r>
              <a:rPr lang="en-US" sz="2800" dirty="0"/>
              <a:t>What additional data elements are important to include for a transition of care?</a:t>
            </a:r>
          </a:p>
          <a:p>
            <a:pPr marL="0" indent="0">
              <a:buNone/>
            </a:pPr>
            <a:r>
              <a:rPr lang="en-US" sz="2800" dirty="0"/>
              <a:t>Should we look at tests or individual questions?</a:t>
            </a:r>
          </a:p>
          <a:p>
            <a:pPr lvl="1"/>
            <a:r>
              <a:rPr lang="en-US" sz="2400" dirty="0"/>
              <a:t>Mini Mental State Exam (MMSE) versus “Is the patient oriented to time?”</a:t>
            </a:r>
          </a:p>
          <a:p>
            <a:pPr lvl="1"/>
            <a:r>
              <a:rPr lang="en-US" sz="2400" dirty="0"/>
              <a:t>Should we have a library of cognitive assessments? </a:t>
            </a:r>
          </a:p>
          <a:p>
            <a:pPr lvl="1"/>
            <a:r>
              <a:rPr lang="en-US" sz="2400" dirty="0"/>
              <a:t>Do we need a combination of both? </a:t>
            </a:r>
          </a:p>
          <a:p>
            <a:pPr marL="0" indent="0">
              <a:buNone/>
            </a:pPr>
            <a:r>
              <a:rPr lang="en-US" sz="2600" dirty="0"/>
              <a:t>Should we be reaching out to HIT code organizations for data elements that are important to include but don’t currently have LOINC codes?</a:t>
            </a:r>
          </a:p>
          <a:p>
            <a:pPr marL="0" indent="0">
              <a:buNone/>
            </a:pPr>
            <a:r>
              <a:rPr lang="en-US" sz="2600" b="1" dirty="0">
                <a:highlight>
                  <a:srgbClr val="FFFF00"/>
                </a:highlight>
              </a:rPr>
              <a:t>1/22/20: </a:t>
            </a:r>
          </a:p>
          <a:p>
            <a:r>
              <a:rPr lang="en-US" sz="2600" b="1" dirty="0"/>
              <a:t> </a:t>
            </a:r>
            <a:r>
              <a:rPr lang="en-US" sz="2600" dirty="0"/>
              <a:t>Group decided to pursue a “library” of cognitive assessments because different tests/screens are used in different settings</a:t>
            </a:r>
          </a:p>
          <a:p>
            <a:r>
              <a:rPr lang="en-US" sz="2600" dirty="0"/>
              <a:t> The chosen profile should not put value on which test/screen is more important. All the tests/screens are important.</a:t>
            </a:r>
          </a:p>
          <a:p>
            <a:pPr marL="0" indent="0">
              <a:buNone/>
            </a:pPr>
            <a:endParaRPr lang="en-US" sz="2600" dirty="0"/>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010038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79387-B95A-4AB3-BE56-C229327D9B22}"/>
              </a:ext>
            </a:extLst>
          </p:cNvPr>
          <p:cNvSpPr>
            <a:spLocks noGrp="1"/>
          </p:cNvSpPr>
          <p:nvPr>
            <p:ph type="title"/>
          </p:nvPr>
        </p:nvSpPr>
        <p:spPr>
          <a:xfrm>
            <a:off x="1066800" y="158015"/>
            <a:ext cx="10058400" cy="702303"/>
          </a:xfrm>
        </p:spPr>
        <p:txBody>
          <a:bodyPr>
            <a:noAutofit/>
          </a:bodyPr>
          <a:lstStyle/>
          <a:p>
            <a:pPr>
              <a:buClrTx/>
            </a:pPr>
            <a:r>
              <a:rPr lang="en-US" sz="3200" dirty="0"/>
              <a:t>Which assessments should be included in the “library” ?</a:t>
            </a:r>
          </a:p>
        </p:txBody>
      </p:sp>
      <p:graphicFrame>
        <p:nvGraphicFramePr>
          <p:cNvPr id="4" name="Table 4">
            <a:extLst>
              <a:ext uri="{FF2B5EF4-FFF2-40B4-BE49-F238E27FC236}">
                <a16:creationId xmlns:a16="http://schemas.microsoft.com/office/drawing/2014/main" id="{46435049-594A-4895-AE7C-2DAECBE4AB8D}"/>
              </a:ext>
            </a:extLst>
          </p:cNvPr>
          <p:cNvGraphicFramePr>
            <a:graphicFrameLocks noGrp="1"/>
          </p:cNvGraphicFramePr>
          <p:nvPr>
            <p:ph idx="1"/>
            <p:extLst>
              <p:ext uri="{D42A27DB-BD31-4B8C-83A1-F6EECF244321}">
                <p14:modId xmlns:p14="http://schemas.microsoft.com/office/powerpoint/2010/main" val="4155578930"/>
              </p:ext>
            </p:extLst>
          </p:nvPr>
        </p:nvGraphicFramePr>
        <p:xfrm>
          <a:off x="492918" y="860318"/>
          <a:ext cx="11537157" cy="5919619"/>
        </p:xfrm>
        <a:graphic>
          <a:graphicData uri="http://schemas.openxmlformats.org/drawingml/2006/table">
            <a:tbl>
              <a:tblPr firstRow="1" bandRow="1">
                <a:tableStyleId>{5940675A-B579-460E-94D1-54222C63F5DA}</a:tableStyleId>
              </a:tblPr>
              <a:tblGrid>
                <a:gridCol w="2998673">
                  <a:extLst>
                    <a:ext uri="{9D8B030D-6E8A-4147-A177-3AD203B41FA5}">
                      <a16:colId xmlns:a16="http://schemas.microsoft.com/office/drawing/2014/main" val="2733080639"/>
                    </a:ext>
                  </a:extLst>
                </a:gridCol>
                <a:gridCol w="804738">
                  <a:extLst>
                    <a:ext uri="{9D8B030D-6E8A-4147-A177-3AD203B41FA5}">
                      <a16:colId xmlns:a16="http://schemas.microsoft.com/office/drawing/2014/main" val="3811224310"/>
                    </a:ext>
                  </a:extLst>
                </a:gridCol>
                <a:gridCol w="7733746">
                  <a:extLst>
                    <a:ext uri="{9D8B030D-6E8A-4147-A177-3AD203B41FA5}">
                      <a16:colId xmlns:a16="http://schemas.microsoft.com/office/drawing/2014/main" val="1031706964"/>
                    </a:ext>
                  </a:extLst>
                </a:gridCol>
              </a:tblGrid>
              <a:tr h="247261">
                <a:tc>
                  <a:txBody>
                    <a:bodyPr/>
                    <a:lstStyle/>
                    <a:p>
                      <a:r>
                        <a:rPr lang="en-US" sz="1300" b="1" dirty="0"/>
                        <a:t>COGNITIVE TESTS/SCREENS</a:t>
                      </a:r>
                    </a:p>
                  </a:txBody>
                  <a:tcPr>
                    <a:solidFill>
                      <a:schemeClr val="accent1"/>
                    </a:solidFill>
                  </a:tcPr>
                </a:tc>
                <a:tc>
                  <a:txBody>
                    <a:bodyPr/>
                    <a:lstStyle/>
                    <a:p>
                      <a:pPr algn="ctr"/>
                      <a:r>
                        <a:rPr lang="en-US" sz="1300" b="1" dirty="0"/>
                        <a:t>INCLUDE</a:t>
                      </a:r>
                    </a:p>
                  </a:txBody>
                  <a:tcPr>
                    <a:solidFill>
                      <a:schemeClr val="accent1"/>
                    </a:solidFill>
                  </a:tcPr>
                </a:tc>
                <a:tc>
                  <a:txBody>
                    <a:bodyPr/>
                    <a:lstStyle/>
                    <a:p>
                      <a:r>
                        <a:rPr lang="en-US" sz="1300" b="1" dirty="0"/>
                        <a:t>NOTES</a:t>
                      </a:r>
                    </a:p>
                  </a:txBody>
                  <a:tcPr>
                    <a:solidFill>
                      <a:schemeClr val="accent1"/>
                    </a:solidFill>
                  </a:tcPr>
                </a:tc>
                <a:extLst>
                  <a:ext uri="{0D108BD9-81ED-4DB2-BD59-A6C34878D82A}">
                    <a16:rowId xmlns:a16="http://schemas.microsoft.com/office/drawing/2014/main" val="740159772"/>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CAM (Currently included)</a:t>
                      </a:r>
                    </a:p>
                  </a:txBody>
                  <a:tcPr/>
                </a:tc>
                <a:tc>
                  <a:txBody>
                    <a:bodyPr/>
                    <a:lstStyle/>
                    <a:p>
                      <a:pPr marL="0" indent="0" algn="ctr">
                        <a:buNone/>
                      </a:pPr>
                      <a:r>
                        <a:rPr lang="en-US" sz="1300" dirty="0"/>
                        <a:t>x</a:t>
                      </a:r>
                    </a:p>
                  </a:txBody>
                  <a:tcPr>
                    <a:solidFill>
                      <a:schemeClr val="bg1">
                        <a:lumMod val="85000"/>
                      </a:schemeClr>
                    </a:solidFill>
                  </a:tcPr>
                </a:tc>
                <a:tc>
                  <a:txBody>
                    <a:bodyPr/>
                    <a:lstStyle/>
                    <a:p>
                      <a:pPr marL="0" indent="0">
                        <a:buNone/>
                      </a:pPr>
                      <a:endParaRPr lang="en-US" sz="1300" dirty="0"/>
                    </a:p>
                  </a:txBody>
                  <a:tcPr>
                    <a:solidFill>
                      <a:schemeClr val="bg1">
                        <a:lumMod val="85000"/>
                      </a:schemeClr>
                    </a:solidFill>
                  </a:tcPr>
                </a:tc>
                <a:extLst>
                  <a:ext uri="{0D108BD9-81ED-4DB2-BD59-A6C34878D82A}">
                    <a16:rowId xmlns:a16="http://schemas.microsoft.com/office/drawing/2014/main" val="3617590892"/>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BIMS (Currently included)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dirty="0"/>
                        <a:t>x</a:t>
                      </a:r>
                    </a:p>
                  </a:txBody>
                  <a:tcPr>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solidFill>
                      <a:schemeClr val="bg1">
                        <a:lumMod val="85000"/>
                      </a:schemeClr>
                    </a:solidFill>
                  </a:tcPr>
                </a:tc>
                <a:extLst>
                  <a:ext uri="{0D108BD9-81ED-4DB2-BD59-A6C34878D82A}">
                    <a16:rowId xmlns:a16="http://schemas.microsoft.com/office/drawing/2014/main" val="920024402"/>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PHQ (Currently included)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300" dirty="0"/>
                        <a:t>x</a:t>
                      </a:r>
                    </a:p>
                  </a:txBody>
                  <a:tcPr>
                    <a:solidFill>
                      <a:schemeClr val="bg1">
                        <a:lumMod val="85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solidFill>
                      <a:schemeClr val="bg1">
                        <a:lumMod val="85000"/>
                      </a:schemeClr>
                    </a:solidFill>
                  </a:tcPr>
                </a:tc>
                <a:extLst>
                  <a:ext uri="{0D108BD9-81ED-4DB2-BD59-A6C34878D82A}">
                    <a16:rowId xmlns:a16="http://schemas.microsoft.com/office/drawing/2014/main" val="2983168595"/>
                  </a:ext>
                </a:extLst>
              </a:tr>
              <a:tr h="247261">
                <a:tc>
                  <a:txBody>
                    <a:bodyPr/>
                    <a:lstStyle/>
                    <a:p>
                      <a:pPr marL="0" indent="0">
                        <a:buNone/>
                      </a:pPr>
                      <a:r>
                        <a:rPr lang="en-US" sz="1300" dirty="0"/>
                        <a:t>Montreal Cognitive Assessment (</a:t>
                      </a:r>
                      <a:r>
                        <a:rPr lang="en-US" sz="1300" dirty="0" err="1"/>
                        <a:t>MoCA</a:t>
                      </a:r>
                      <a:r>
                        <a:rPr lang="en-US" sz="13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tc>
                <a:extLst>
                  <a:ext uri="{0D108BD9-81ED-4DB2-BD59-A6C34878D82A}">
                    <a16:rowId xmlns:a16="http://schemas.microsoft.com/office/drawing/2014/main" val="4244168846"/>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MMSE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tc>
                <a:extLst>
                  <a:ext uri="{0D108BD9-81ED-4DB2-BD59-A6C34878D82A}">
                    <a16:rowId xmlns:a16="http://schemas.microsoft.com/office/drawing/2014/main" val="3296857020"/>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Trail Making Test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tc>
                <a:extLst>
                  <a:ext uri="{0D108BD9-81ED-4DB2-BD59-A6C34878D82A}">
                    <a16:rowId xmlns:a16="http://schemas.microsoft.com/office/drawing/2014/main" val="1685600379"/>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Glasgow Coma Scale (GCS)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tc>
                <a:extLst>
                  <a:ext uri="{0D108BD9-81ED-4DB2-BD59-A6C34878D82A}">
                    <a16:rowId xmlns:a16="http://schemas.microsoft.com/office/drawing/2014/main" val="3807978161"/>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FOUR Score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References needed</a:t>
                      </a:r>
                    </a:p>
                  </a:txBody>
                  <a:tcPr/>
                </a:tc>
                <a:extLst>
                  <a:ext uri="{0D108BD9-81ED-4DB2-BD59-A6C34878D82A}">
                    <a16:rowId xmlns:a16="http://schemas.microsoft.com/office/drawing/2014/main" val="1809782130"/>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t>Ranchos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p>
                  </a:txBody>
                  <a:tcPr/>
                </a:tc>
                <a:extLst>
                  <a:ext uri="{0D108BD9-81ED-4DB2-BD59-A6C34878D82A}">
                    <a16:rowId xmlns:a16="http://schemas.microsoft.com/office/drawing/2014/main" val="3747551901"/>
                  </a:ext>
                </a:extLst>
              </a:tr>
              <a:tr h="24726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mn-lt"/>
                        </a:rPr>
                        <a:t>Mini Cog Test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effectLst/>
                          <a:latin typeface="+mn-lt"/>
                          <a:ea typeface="+mn-ea"/>
                          <a:cs typeface="+mn-cs"/>
                        </a:rPr>
                        <a:t>Identifies cognitive impairment. Can be administered in 3 minutes.</a:t>
                      </a:r>
                      <a:r>
                        <a:rPr lang="en-US" sz="1300" b="1" kern="1200" dirty="0">
                          <a:solidFill>
                            <a:schemeClr val="tx1"/>
                          </a:solidFill>
                          <a:effectLst/>
                          <a:latin typeface="+mn-lt"/>
                          <a:ea typeface="+mn-ea"/>
                          <a:cs typeface="+mn-cs"/>
                        </a:rPr>
                        <a:t> </a:t>
                      </a:r>
                      <a:r>
                        <a:rPr lang="en-US" sz="1300" u="sng" kern="1200" dirty="0">
                          <a:solidFill>
                            <a:schemeClr val="tx1"/>
                          </a:solidFill>
                          <a:effectLst/>
                          <a:latin typeface="+mn-lt"/>
                          <a:ea typeface="+mn-ea"/>
                          <a:cs typeface="+mn-cs"/>
                          <a:hlinkClick r:id="rId2"/>
                        </a:rPr>
                        <a:t>https://mini-cog.com/</a:t>
                      </a:r>
                      <a:endParaRPr lang="en-US" sz="1300" dirty="0">
                        <a:latin typeface="+mn-lt"/>
                      </a:endParaRPr>
                    </a:p>
                  </a:txBody>
                  <a:tcPr/>
                </a:tc>
                <a:extLst>
                  <a:ext uri="{0D108BD9-81ED-4DB2-BD59-A6C34878D82A}">
                    <a16:rowId xmlns:a16="http://schemas.microsoft.com/office/drawing/2014/main" val="3475519472"/>
                  </a:ext>
                </a:extLst>
              </a:tr>
              <a:tr h="41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mn-lt"/>
                        </a:rPr>
                        <a:t>St Louis University Mental Status Exam (SLUMS)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extLst>
                  <a:ext uri="{0D108BD9-81ED-4DB2-BD59-A6C34878D82A}">
                    <a16:rowId xmlns:a16="http://schemas.microsoft.com/office/drawing/2014/main" val="600920760"/>
                  </a:ext>
                </a:extLst>
              </a:tr>
              <a:tr h="41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mn-lt"/>
                        </a:rPr>
                        <a:t>Brief Cognitive Assessment Test (BCAT)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effectLst/>
                          <a:latin typeface="+mn-lt"/>
                          <a:ea typeface="+mn-ea"/>
                          <a:cs typeface="+mn-cs"/>
                        </a:rPr>
                        <a:t>Identifies cognitive and memory impairments.  Short Form is administered in 3 minutes or less. BCAT and BCAT-SF scores can be cross-walked to the BIMS. </a:t>
                      </a:r>
                      <a:r>
                        <a:rPr lang="en-US" sz="1300" u="sng" kern="1200" dirty="0">
                          <a:solidFill>
                            <a:schemeClr val="tx1"/>
                          </a:solidFill>
                          <a:effectLst/>
                          <a:latin typeface="+mn-lt"/>
                          <a:ea typeface="+mn-ea"/>
                          <a:cs typeface="+mn-cs"/>
                          <a:hlinkClick r:id="rId3"/>
                        </a:rPr>
                        <a:t>https://www.thebcat.com/</a:t>
                      </a:r>
                      <a:endParaRPr lang="en-US" sz="1300" dirty="0">
                        <a:latin typeface="+mn-lt"/>
                      </a:endParaRPr>
                    </a:p>
                  </a:txBody>
                  <a:tcPr/>
                </a:tc>
                <a:extLst>
                  <a:ext uri="{0D108BD9-81ED-4DB2-BD59-A6C34878D82A}">
                    <a16:rowId xmlns:a16="http://schemas.microsoft.com/office/drawing/2014/main" val="1320299874"/>
                  </a:ext>
                </a:extLst>
              </a:tr>
              <a:tr h="5856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mn-lt"/>
                        </a:rPr>
                        <a:t>Cognitive Performance Test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effectLst/>
                          <a:latin typeface="+mn-lt"/>
                          <a:ea typeface="+mn-ea"/>
                          <a:cs typeface="+mn-cs"/>
                        </a:rPr>
                        <a:t>Helps to predict and explain functional capabilities in various contexts, as well as determine the compensatory and safety needs of the client. Based on the Allen Scales </a:t>
                      </a:r>
                      <a:r>
                        <a:rPr lang="en-US" sz="1300" u="sng" kern="1200" dirty="0">
                          <a:solidFill>
                            <a:schemeClr val="tx1"/>
                          </a:solidFill>
                          <a:effectLst/>
                          <a:latin typeface="+mn-lt"/>
                          <a:ea typeface="+mn-ea"/>
                          <a:cs typeface="+mn-cs"/>
                          <a:hlinkClick r:id="rId4"/>
                        </a:rPr>
                        <a:t>http://www.allen-cognitive-network.org/</a:t>
                      </a:r>
                      <a:endParaRPr lang="en-US" sz="1300" dirty="0">
                        <a:latin typeface="+mn-lt"/>
                      </a:endParaRPr>
                    </a:p>
                  </a:txBody>
                  <a:tcPr/>
                </a:tc>
                <a:extLst>
                  <a:ext uri="{0D108BD9-81ED-4DB2-BD59-A6C34878D82A}">
                    <a16:rowId xmlns:a16="http://schemas.microsoft.com/office/drawing/2014/main" val="3563490475"/>
                  </a:ext>
                </a:extLst>
              </a:tr>
              <a:tr h="58561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b="0" kern="1200" dirty="0">
                          <a:solidFill>
                            <a:schemeClr val="tx1"/>
                          </a:solidFill>
                          <a:effectLst/>
                          <a:latin typeface="+mn-lt"/>
                          <a:ea typeface="+mn-ea"/>
                          <a:cs typeface="+mn-cs"/>
                        </a:rPr>
                        <a:t>Functional Assessment Staging Tool (FAST)</a:t>
                      </a:r>
                      <a:endParaRPr lang="en-US" sz="1300" b="0" dirty="0">
                        <a:latin typeface="+mn-lt"/>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kern="1200" dirty="0">
                          <a:solidFill>
                            <a:schemeClr val="tx1"/>
                          </a:solidFill>
                          <a:effectLst/>
                          <a:latin typeface="+mn-lt"/>
                          <a:ea typeface="+mn-ea"/>
                          <a:cs typeface="+mn-cs"/>
                        </a:rPr>
                        <a:t>Used to describe the stages of dementia. Based on the Global Deterioration Scale (GDS)/Reisberg Scale </a:t>
                      </a:r>
                      <a:r>
                        <a:rPr lang="en-US" sz="1300" u="sng" kern="1200" dirty="0">
                          <a:solidFill>
                            <a:schemeClr val="tx1"/>
                          </a:solidFill>
                          <a:effectLst/>
                          <a:latin typeface="+mn-lt"/>
                          <a:ea typeface="+mn-ea"/>
                          <a:cs typeface="+mn-cs"/>
                        </a:rPr>
                        <a:t> </a:t>
                      </a:r>
                      <a:r>
                        <a:rPr lang="en-US" sz="1300" u="sng" kern="1200" dirty="0">
                          <a:solidFill>
                            <a:schemeClr val="tx1"/>
                          </a:solidFill>
                          <a:effectLst/>
                          <a:latin typeface="+mn-lt"/>
                          <a:ea typeface="+mn-ea"/>
                          <a:cs typeface="+mn-cs"/>
                          <a:hlinkClick r:id="rId5"/>
                        </a:rPr>
                        <a:t>https://geriatrictoolkit.missouri.edu/cog/Global-Deterioration-Scale.pdf</a:t>
                      </a:r>
                      <a:endParaRPr lang="en-US" sz="1300" u="sng"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300" u="sng" kern="1200" dirty="0">
                          <a:solidFill>
                            <a:schemeClr val="tx1"/>
                          </a:solidFill>
                          <a:effectLst/>
                          <a:latin typeface="+mn-lt"/>
                          <a:ea typeface="+mn-ea"/>
                          <a:cs typeface="+mn-cs"/>
                          <a:hlinkClick r:id="rId6"/>
                        </a:rPr>
                        <a:t>https://www.dementiacarecentral.com/aboutdementia/facts/stages/#fast</a:t>
                      </a:r>
                      <a:endParaRPr lang="en-US" sz="1300" dirty="0">
                        <a:latin typeface="+mn-lt"/>
                      </a:endParaRPr>
                    </a:p>
                  </a:txBody>
                  <a:tcPr/>
                </a:tc>
                <a:extLst>
                  <a:ext uri="{0D108BD9-81ED-4DB2-BD59-A6C34878D82A}">
                    <a16:rowId xmlns:a16="http://schemas.microsoft.com/office/drawing/2014/main" val="674174339"/>
                  </a:ext>
                </a:extLst>
              </a:tr>
              <a:tr h="4164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300" dirty="0">
                          <a:latin typeface="+mn-lt"/>
                        </a:rPr>
                        <a:t>Rapid Geriatric Assessment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1300" dirty="0">
                        <a:latin typeface="+mn-lt"/>
                      </a:endParaRPr>
                    </a:p>
                  </a:txBody>
                  <a:tcPr/>
                </a:tc>
                <a:tc>
                  <a:txBody>
                    <a:bodyPr/>
                    <a:lstStyle/>
                    <a:p>
                      <a:pPr marL="0" marR="0">
                        <a:lnSpc>
                          <a:spcPct val="107000"/>
                        </a:lnSpc>
                        <a:spcBef>
                          <a:spcPts val="0"/>
                        </a:spcBef>
                        <a:spcAft>
                          <a:spcPts val="0"/>
                        </a:spcAft>
                      </a:pPr>
                      <a:r>
                        <a:rPr lang="en-US" sz="1300" kern="1200" dirty="0">
                          <a:solidFill>
                            <a:schemeClr val="tx1"/>
                          </a:solidFill>
                          <a:effectLst/>
                          <a:latin typeface="+mn-lt"/>
                          <a:ea typeface="+mn-ea"/>
                          <a:cs typeface="+mn-cs"/>
                        </a:rPr>
                        <a:t>Identifies frailty, nutrition status, loss of muscle mass and cognitive function</a:t>
                      </a:r>
                    </a:p>
                    <a:p>
                      <a:pPr marL="0" marR="0">
                        <a:lnSpc>
                          <a:spcPct val="107000"/>
                        </a:lnSpc>
                        <a:spcBef>
                          <a:spcPts val="0"/>
                        </a:spcBef>
                        <a:spcAft>
                          <a:spcPts val="0"/>
                        </a:spcAft>
                      </a:pPr>
                      <a:r>
                        <a:rPr lang="en-US" sz="1300" b="1" kern="1200" dirty="0">
                          <a:solidFill>
                            <a:schemeClr val="tx1"/>
                          </a:solidFill>
                          <a:effectLst/>
                          <a:latin typeface="+mn-lt"/>
                          <a:ea typeface="+mn-ea"/>
                          <a:cs typeface="+mn-cs"/>
                        </a:rPr>
                        <a:t> </a:t>
                      </a:r>
                      <a:r>
                        <a:rPr lang="en-US" sz="1300" u="sng" kern="1200" dirty="0">
                          <a:solidFill>
                            <a:schemeClr val="tx1"/>
                          </a:solidFill>
                          <a:effectLst/>
                          <a:latin typeface="+mn-lt"/>
                          <a:ea typeface="+mn-ea"/>
                          <a:cs typeface="+mn-cs"/>
                          <a:hlinkClick r:id="rId7"/>
                        </a:rPr>
                        <a:t>https://www.slu.edu/medicine/internal-medicine/geriatric-medicine/aging-successfully/index.php</a:t>
                      </a:r>
                      <a:endParaRPr lang="en-US" sz="1300" dirty="0">
                        <a:effectLst/>
                        <a:latin typeface="+mn-lt"/>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23212971"/>
                  </a:ext>
                </a:extLst>
              </a:tr>
            </a:tbl>
          </a:graphicData>
        </a:graphic>
      </p:graphicFrame>
    </p:spTree>
    <p:extLst>
      <p:ext uri="{BB962C8B-B14F-4D97-AF65-F5344CB8AC3E}">
        <p14:creationId xmlns:p14="http://schemas.microsoft.com/office/powerpoint/2010/main" val="1762187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CF0295-885A-474A-A781-9DDB224C2AC6}"/>
              </a:ext>
            </a:extLst>
          </p:cNvPr>
          <p:cNvSpPr>
            <a:spLocks noGrp="1"/>
          </p:cNvSpPr>
          <p:nvPr>
            <p:ph type="title"/>
          </p:nvPr>
        </p:nvSpPr>
        <p:spPr/>
        <p:txBody>
          <a:bodyPr>
            <a:normAutofit fontScale="90000"/>
          </a:bodyPr>
          <a:lstStyle/>
          <a:p>
            <a:r>
              <a:rPr lang="en-US" dirty="0" err="1"/>
              <a:t>MoCA</a:t>
            </a:r>
            <a:endParaRPr lang="en-US" dirty="0"/>
          </a:p>
        </p:txBody>
      </p:sp>
      <p:pic>
        <p:nvPicPr>
          <p:cNvPr id="5" name="Content Placeholder 4" descr="A close up of a piece of paper&#10;&#10;Description automatically generated">
            <a:extLst>
              <a:ext uri="{FF2B5EF4-FFF2-40B4-BE49-F238E27FC236}">
                <a16:creationId xmlns:a16="http://schemas.microsoft.com/office/drawing/2014/main" id="{1C2B4BC7-6775-6545-8439-D5914F33646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74720" y="1184275"/>
            <a:ext cx="4504802" cy="5693367"/>
          </a:xfrm>
        </p:spPr>
      </p:pic>
    </p:spTree>
    <p:extLst>
      <p:ext uri="{BB962C8B-B14F-4D97-AF65-F5344CB8AC3E}">
        <p14:creationId xmlns:p14="http://schemas.microsoft.com/office/powerpoint/2010/main" val="69985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33C04D-EF15-774C-8478-BB1DE9161B06}"/>
              </a:ext>
            </a:extLst>
          </p:cNvPr>
          <p:cNvSpPr>
            <a:spLocks noGrp="1"/>
          </p:cNvSpPr>
          <p:nvPr>
            <p:ph type="title"/>
          </p:nvPr>
        </p:nvSpPr>
        <p:spPr/>
        <p:txBody>
          <a:bodyPr>
            <a:normAutofit fontScale="90000"/>
          </a:bodyPr>
          <a:lstStyle/>
          <a:p>
            <a:r>
              <a:rPr lang="en-US" dirty="0"/>
              <a:t>MMSE</a:t>
            </a:r>
          </a:p>
        </p:txBody>
      </p:sp>
      <p:pic>
        <p:nvPicPr>
          <p:cNvPr id="5" name="Content Placeholder 4" descr="A screenshot of a cell phone&#10;&#10;Description automatically generated">
            <a:extLst>
              <a:ext uri="{FF2B5EF4-FFF2-40B4-BE49-F238E27FC236}">
                <a16:creationId xmlns:a16="http://schemas.microsoft.com/office/drawing/2014/main" id="{D61A9466-7D65-6E47-8A4A-63ADB51580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94698" y="1098236"/>
            <a:ext cx="4063563" cy="5617542"/>
          </a:xfrm>
        </p:spPr>
      </p:pic>
    </p:spTree>
    <p:extLst>
      <p:ext uri="{BB962C8B-B14F-4D97-AF65-F5344CB8AC3E}">
        <p14:creationId xmlns:p14="http://schemas.microsoft.com/office/powerpoint/2010/main" val="3988802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7112F-E741-8B4B-A84D-9A3DCA2EA97C}"/>
              </a:ext>
            </a:extLst>
          </p:cNvPr>
          <p:cNvSpPr>
            <a:spLocks noGrp="1"/>
          </p:cNvSpPr>
          <p:nvPr>
            <p:ph type="title"/>
          </p:nvPr>
        </p:nvSpPr>
        <p:spPr/>
        <p:txBody>
          <a:bodyPr>
            <a:normAutofit fontScale="90000"/>
          </a:bodyPr>
          <a:lstStyle/>
          <a:p>
            <a:r>
              <a:rPr lang="en-US" dirty="0"/>
              <a:t>Trail Making Test</a:t>
            </a:r>
          </a:p>
        </p:txBody>
      </p:sp>
      <p:pic>
        <p:nvPicPr>
          <p:cNvPr id="5" name="Content Placeholder 4" descr="A screenshot of a social media post&#10;&#10;Description automatically generated">
            <a:extLst>
              <a:ext uri="{FF2B5EF4-FFF2-40B4-BE49-F238E27FC236}">
                <a16:creationId xmlns:a16="http://schemas.microsoft.com/office/drawing/2014/main" id="{2E5F8C48-02CA-2B46-A5E5-C773F921A26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80963" y="1184275"/>
            <a:ext cx="6690400" cy="4684713"/>
          </a:xfrm>
        </p:spPr>
      </p:pic>
    </p:spTree>
    <p:extLst>
      <p:ext uri="{BB962C8B-B14F-4D97-AF65-F5344CB8AC3E}">
        <p14:creationId xmlns:p14="http://schemas.microsoft.com/office/powerpoint/2010/main" val="25028767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19094A-F75A-F54D-8E29-5933D14C85F8}"/>
              </a:ext>
            </a:extLst>
          </p:cNvPr>
          <p:cNvSpPr>
            <a:spLocks noGrp="1"/>
          </p:cNvSpPr>
          <p:nvPr>
            <p:ph type="title"/>
          </p:nvPr>
        </p:nvSpPr>
        <p:spPr/>
        <p:txBody>
          <a:bodyPr>
            <a:normAutofit fontScale="90000"/>
          </a:bodyPr>
          <a:lstStyle/>
          <a:p>
            <a:r>
              <a:rPr lang="en-US" dirty="0"/>
              <a:t>Written Trail Making Test</a:t>
            </a:r>
          </a:p>
        </p:txBody>
      </p:sp>
      <p:pic>
        <p:nvPicPr>
          <p:cNvPr id="5" name="Content Placeholder 4" descr="A close up of a device&#10;&#10;Description automatically generated">
            <a:extLst>
              <a:ext uri="{FF2B5EF4-FFF2-40B4-BE49-F238E27FC236}">
                <a16:creationId xmlns:a16="http://schemas.microsoft.com/office/drawing/2014/main" id="{AB6F8BE5-5482-F349-B887-4F460BE4002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26541" y="1116167"/>
            <a:ext cx="4604715" cy="5613431"/>
          </a:xfrm>
        </p:spPr>
      </p:pic>
    </p:spTree>
    <p:extLst>
      <p:ext uri="{BB962C8B-B14F-4D97-AF65-F5344CB8AC3E}">
        <p14:creationId xmlns:p14="http://schemas.microsoft.com/office/powerpoint/2010/main" val="3847727774"/>
      </p:ext>
    </p:extLst>
  </p:cSld>
  <p:clrMapOvr>
    <a:masterClrMapping/>
  </p:clrMapOvr>
</p:sld>
</file>

<file path=ppt/theme/theme1.xml><?xml version="1.0" encoding="utf-8"?>
<a:theme xmlns:a="http://schemas.openxmlformats.org/drawingml/2006/main" name="Retrospect">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customXsn xmlns="http://schemas.microsoft.com/office/2006/metadata/customXsn">
  <xsnLocation/>
  <cached>True</cached>
  <openByDefault>True</openByDefault>
  <xsnScope/>
</customXsn>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ITRE_x0020_Sensitivity xmlns="http://schemas.microsoft.com/sharepoint/v3">Internal MITRE Information</MITRE_x0020_Sensitivity>
    <_Contributor xmlns="http://schemas.microsoft.com/sharepoint/v3/fields" xsi:nil="true"/>
    <Release_x0020_Statement xmlns="http://schemas.microsoft.com/sharepoint/v3">For Internal MITRE Use</Release_x0020_Statement>
    <fiscal_year xmlns="ba9988bd-10e2-4a39-8d16-ed6eb9f9083e">FY19</fiscal_year>
  </documentManagement>
</p:properties>
</file>

<file path=customXml/item4.xml><?xml version="1.0" encoding="utf-8"?>
<ct:contentTypeSchema xmlns:ct="http://schemas.microsoft.com/office/2006/metadata/contentType" xmlns:ma="http://schemas.microsoft.com/office/2006/metadata/properties/metaAttributes" ct:_="" ma:_="" ma:contentTypeName="MITRE Work" ma:contentTypeID="0x010100823A99C636F7423283FB0D200866C61300305FB80C47976C4B916AEC60E81206C0" ma:contentTypeVersion="3" ma:contentTypeDescription="Materials and documents that contain MITRE authored content and other content directly attributable to MITRE and its work" ma:contentTypeScope="" ma:versionID="2a92e56f0ad5ad08dc37a23d9f09ec13">
  <xsd:schema xmlns:xsd="http://www.w3.org/2001/XMLSchema" xmlns:xs="http://www.w3.org/2001/XMLSchema" xmlns:p="http://schemas.microsoft.com/office/2006/metadata/properties" xmlns:ns1="http://schemas.microsoft.com/sharepoint/v3" xmlns:ns2="http://schemas.microsoft.com/sharepoint/v3/fields" xmlns:ns3="ba9988bd-10e2-4a39-8d16-ed6eb9f9083e" targetNamespace="http://schemas.microsoft.com/office/2006/metadata/properties" ma:root="true" ma:fieldsID="534764579952a550a42652e8a364ba6e" ns1:_="" ns2:_="" ns3:_="">
    <xsd:import namespace="http://schemas.microsoft.com/sharepoint/v3"/>
    <xsd:import namespace="http://schemas.microsoft.com/sharepoint/v3/fields"/>
    <xsd:import namespace="ba9988bd-10e2-4a39-8d16-ed6eb9f9083e"/>
    <xsd:element name="properties">
      <xsd:complexType>
        <xsd:sequence>
          <xsd:element name="documentManagement">
            <xsd:complexType>
              <xsd:all>
                <xsd:element ref="ns2:_Contributor" minOccurs="0"/>
                <xsd:element ref="ns1:MITRE_x0020_Sensitivity"/>
                <xsd:element ref="ns1:Release_x0020_Statement"/>
                <xsd:element ref="ns3:fiscal_year"/>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MITRE_x0020_Sensitivity" ma:index="10" ma:displayName="Sensitivity" ma:default="Internal MITRE Information" ma:internalName="MITRE_x0020_Sensitivity">
      <xsd:simpleType>
        <xsd:restriction base="dms:Choice">
          <xsd:enumeration value="Public Information"/>
          <xsd:enumeration value="Internal MITRE Information"/>
          <xsd:enumeration value="Sensitive Information"/>
          <xsd:enumeration value="Highly Sensitive Information"/>
        </xsd:restriction>
      </xsd:simpleType>
    </xsd:element>
    <xsd:element name="Release_x0020_Statement" ma:index="11" ma:displayName="Release Statement" ma:default="For Internal MITRE Use" ma:internalName="Release_x0020_Statement">
      <xsd:simpleType>
        <xsd:union memberTypes="dms:Text">
          <xsd:simpleType>
            <xsd:restriction base="dms:Choice">
              <xsd:enumeration value="Approved for Public Release"/>
              <xsd:enumeration value="For Internal MITRE Use"/>
              <xsd:enumeration value="For Release to All Sponsors"/>
              <xsd:enumeration value="For Limited Internal MITRE Use"/>
              <xsd:enumeration value="For Limited External Release"/>
              <xsd:enumeration value="Privileged: Sensitive Personal Information"/>
              <xsd:enumeration value="MITRE Proprietary"/>
              <xsd:enumeration value="Source Selection Sensitive"/>
              <xsd:enumeration value="Restricted: Highly Sensitive Personal Information"/>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Contributor" ma:index="9" nillable="true" ma:displayName="Contributor" ma:description="One or more people or organizations that contributed to this resource" ma:internalName="_Contributor">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ba9988bd-10e2-4a39-8d16-ed6eb9f9083e" elementFormDefault="qualified">
    <xsd:import namespace="http://schemas.microsoft.com/office/2006/documentManagement/types"/>
    <xsd:import namespace="http://schemas.microsoft.com/office/infopath/2007/PartnerControls"/>
    <xsd:element name="fiscal_year" ma:index="12" ma:displayName="Fiscal Year" ma:default="FY19" ma:format="Dropdown" ma:internalName="fiscal_year">
      <xsd:simpleType>
        <xsd:restriction base="dms:Choice">
          <xsd:enumeration value="FY19"/>
          <xsd:enumeration value="FY20"/>
        </xsd:restriction>
      </xsd:simpleType>
    </xsd:element>
    <xsd:element name="SharedWithUsers" ma:index="13"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ma:index="8" ma:displayName="Author"/>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BBF794F-480F-43CF-BB4E-727F23CE4BC9}">
  <ds:schemaRefs>
    <ds:schemaRef ds:uri="http://schemas.microsoft.com/office/2006/metadata/customXsn"/>
  </ds:schemaRefs>
</ds:datastoreItem>
</file>

<file path=customXml/itemProps2.xml><?xml version="1.0" encoding="utf-8"?>
<ds:datastoreItem xmlns:ds="http://schemas.openxmlformats.org/officeDocument/2006/customXml" ds:itemID="{94E8D78E-39BA-483A-8E39-C729C3CA31C1}">
  <ds:schemaRefs>
    <ds:schemaRef ds:uri="http://schemas.microsoft.com/sharepoint/v3/contenttype/forms"/>
  </ds:schemaRefs>
</ds:datastoreItem>
</file>

<file path=customXml/itemProps3.xml><?xml version="1.0" encoding="utf-8"?>
<ds:datastoreItem xmlns:ds="http://schemas.openxmlformats.org/officeDocument/2006/customXml" ds:itemID="{9ECA65DC-3BF8-42D4-A166-237AC00FD0F5}">
  <ds:schemaRefs>
    <ds:schemaRef ds:uri="http://purl.org/dc/elements/1.1/"/>
    <ds:schemaRef ds:uri="http://schemas.microsoft.com/office/2006/documentManagement/types"/>
    <ds:schemaRef ds:uri="http://purl.org/dc/terms/"/>
    <ds:schemaRef ds:uri="http://schemas.microsoft.com/office/2006/metadata/properties"/>
    <ds:schemaRef ds:uri="ba9988bd-10e2-4a39-8d16-ed6eb9f9083e"/>
    <ds:schemaRef ds:uri="http://schemas.microsoft.com/office/infopath/2007/PartnerControls"/>
    <ds:schemaRef ds:uri="http://schemas.microsoft.com/sharepoint/v3"/>
    <ds:schemaRef ds:uri="http://purl.org/dc/dcmitype/"/>
    <ds:schemaRef ds:uri="http://schemas.openxmlformats.org/package/2006/metadata/core-properties"/>
    <ds:schemaRef ds:uri="http://schemas.microsoft.com/sharepoint/v3/fields"/>
    <ds:schemaRef ds:uri="http://www.w3.org/XML/1998/namespace"/>
  </ds:schemaRefs>
</ds:datastoreItem>
</file>

<file path=customXml/itemProps4.xml><?xml version="1.0" encoding="utf-8"?>
<ds:datastoreItem xmlns:ds="http://schemas.openxmlformats.org/officeDocument/2006/customXml" ds:itemID="{C9C5C6D0-0799-484B-8A2B-FA28A69458D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sharepoint/v3/fields"/>
    <ds:schemaRef ds:uri="ba9988bd-10e2-4a39-8d16-ed6eb9f9083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851</TotalTime>
  <Words>532</Words>
  <Application>Microsoft Office PowerPoint</Application>
  <PresentationFormat>Widescreen</PresentationFormat>
  <Paragraphs>69</Paragraphs>
  <Slides>17</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Retrospect</vt:lpstr>
      <vt:lpstr>Cognitive Status</vt:lpstr>
      <vt:lpstr>Objectives</vt:lpstr>
      <vt:lpstr>Current State of Cognitive Status</vt:lpstr>
      <vt:lpstr>What is Ideal State of Cognitive Status?</vt:lpstr>
      <vt:lpstr>Which assessments should be included in the “library” ?</vt:lpstr>
      <vt:lpstr>MoCA</vt:lpstr>
      <vt:lpstr>MMSE</vt:lpstr>
      <vt:lpstr>Trail Making Test</vt:lpstr>
      <vt:lpstr>Written Trail Making Test</vt:lpstr>
      <vt:lpstr>Ranchos – TBI  </vt:lpstr>
      <vt:lpstr>Mini-Cog</vt:lpstr>
      <vt:lpstr>SLUMS</vt:lpstr>
      <vt:lpstr>BCAT</vt:lpstr>
      <vt:lpstr>FAST Dementia Scale</vt:lpstr>
      <vt:lpstr>Rapid Geriatric Assessment</vt:lpstr>
      <vt:lpstr>Cognitive Performance Test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HL7/CMS Connectathon</dc:title>
  <dc:creator>Rizvi, Siama</dc:creator>
  <cp:lastModifiedBy>Slater, Leina S</cp:lastModifiedBy>
  <cp:revision>57</cp:revision>
  <dcterms:created xsi:type="dcterms:W3CDTF">2020-01-03T18:03:29Z</dcterms:created>
  <dcterms:modified xsi:type="dcterms:W3CDTF">2020-01-29T21:39:05Z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0x010100823A99C636F7423283FB0D200866C61300305FB80C47976C4B916AEC60E81206C0</vt:lpwstr>
  </property>
</Properties>
</file>